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ink/ink8.xml" ContentType="application/inkml+xml"/>
  <Override PartName="/ppt/notesSlides/notesSlide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7" r:id="rId1"/>
  </p:sldMasterIdLst>
  <p:notesMasterIdLst>
    <p:notesMasterId r:id="rId45"/>
  </p:notesMasterIdLst>
  <p:sldIdLst>
    <p:sldId id="256" r:id="rId2"/>
    <p:sldId id="415" r:id="rId3"/>
    <p:sldId id="534" r:id="rId4"/>
    <p:sldId id="510" r:id="rId5"/>
    <p:sldId id="469" r:id="rId6"/>
    <p:sldId id="530" r:id="rId7"/>
    <p:sldId id="520" r:id="rId8"/>
    <p:sldId id="551" r:id="rId9"/>
    <p:sldId id="511" r:id="rId10"/>
    <p:sldId id="744" r:id="rId11"/>
    <p:sldId id="490" r:id="rId12"/>
    <p:sldId id="497" r:id="rId13"/>
    <p:sldId id="491" r:id="rId14"/>
    <p:sldId id="755" r:id="rId15"/>
    <p:sldId id="754" r:id="rId16"/>
    <p:sldId id="492" r:id="rId17"/>
    <p:sldId id="753" r:id="rId18"/>
    <p:sldId id="552" r:id="rId19"/>
    <p:sldId id="553" r:id="rId20"/>
    <p:sldId id="554" r:id="rId21"/>
    <p:sldId id="555" r:id="rId22"/>
    <p:sldId id="556" r:id="rId23"/>
    <p:sldId id="557" r:id="rId24"/>
    <p:sldId id="558" r:id="rId25"/>
    <p:sldId id="745" r:id="rId26"/>
    <p:sldId id="746" r:id="rId27"/>
    <p:sldId id="747" r:id="rId28"/>
    <p:sldId id="748" r:id="rId29"/>
    <p:sldId id="749" r:id="rId30"/>
    <p:sldId id="750" r:id="rId31"/>
    <p:sldId id="751" r:id="rId32"/>
    <p:sldId id="752" r:id="rId33"/>
    <p:sldId id="757" r:id="rId34"/>
    <p:sldId id="758" r:id="rId35"/>
    <p:sldId id="482" r:id="rId36"/>
    <p:sldId id="480" r:id="rId37"/>
    <p:sldId id="759" r:id="rId38"/>
    <p:sldId id="760" r:id="rId39"/>
    <p:sldId id="761" r:id="rId40"/>
    <p:sldId id="762" r:id="rId41"/>
    <p:sldId id="743" r:id="rId42"/>
    <p:sldId id="546" r:id="rId43"/>
    <p:sldId id="275"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4C13"/>
    <a:srgbClr val="5CAD04"/>
    <a:srgbClr val="3B47AD"/>
    <a:srgbClr val="2C99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25"/>
    <p:restoredTop sz="88049"/>
  </p:normalViewPr>
  <p:slideViewPr>
    <p:cSldViewPr snapToGrid="0" snapToObjects="1">
      <p:cViewPr varScale="1">
        <p:scale>
          <a:sx n="105" d="100"/>
          <a:sy n="105" d="100"/>
        </p:scale>
        <p:origin x="192"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image" Target="../media/image12.png"/></Relationships>
</file>

<file path=ppt/diagrams/_rels/data2.xml.rels><?xml version="1.0" encoding="UTF-8" standalone="yes"?>
<Relationships xmlns="http://schemas.openxmlformats.org/package/2006/relationships"><Relationship Id="rId1" Type="http://schemas.openxmlformats.org/officeDocument/2006/relationships/image" Target="../media/image17.jpeg"/></Relationships>
</file>

<file path=ppt/diagrams/_rels/data3.xml.rels><?xml version="1.0" encoding="UTF-8" standalone="yes"?>
<Relationships xmlns="http://schemas.openxmlformats.org/package/2006/relationships"><Relationship Id="rId1" Type="http://schemas.openxmlformats.org/officeDocument/2006/relationships/image" Target="../media/image17.jpeg"/></Relationships>
</file>

<file path=ppt/diagrams/_rels/data4.xml.rels><?xml version="1.0" encoding="UTF-8" standalone="yes"?>
<Relationships xmlns="http://schemas.openxmlformats.org/package/2006/relationships"><Relationship Id="rId1" Type="http://schemas.openxmlformats.org/officeDocument/2006/relationships/image" Target="../media/image17.jpeg"/></Relationships>
</file>

<file path=ppt/diagrams/_rels/data5.xml.rels><?xml version="1.0" encoding="UTF-8" standalone="yes"?>
<Relationships xmlns="http://schemas.openxmlformats.org/package/2006/relationships"><Relationship Id="rId1" Type="http://schemas.openxmlformats.org/officeDocument/2006/relationships/image" Target="../media/image17.jpeg"/></Relationships>
</file>

<file path=ppt/diagrams/_rels/data6.xml.rels><?xml version="1.0" encoding="UTF-8" standalone="yes"?>
<Relationships xmlns="http://schemas.openxmlformats.org/package/2006/relationships"><Relationship Id="rId1" Type="http://schemas.openxmlformats.org/officeDocument/2006/relationships/image" Target="../media/image17.jpeg"/></Relationships>
</file>

<file path=ppt/diagrams/_rels/data7.xml.rels><?xml version="1.0" encoding="UTF-8" standalone="yes"?>
<Relationships xmlns="http://schemas.openxmlformats.org/package/2006/relationships"><Relationship Id="rId1" Type="http://schemas.openxmlformats.org/officeDocument/2006/relationships/image" Target="../media/image17.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image" Target="../media/image12.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7.jpeg"/></Relationships>
</file>

<file path=ppt/diagrams/_rels/drawing3.xml.rels><?xml version="1.0" encoding="UTF-8" standalone="yes"?>
<Relationships xmlns="http://schemas.openxmlformats.org/package/2006/relationships"><Relationship Id="rId1" Type="http://schemas.openxmlformats.org/officeDocument/2006/relationships/image" Target="../media/image17.jpeg"/></Relationships>
</file>

<file path=ppt/diagrams/_rels/drawing4.xml.rels><?xml version="1.0" encoding="UTF-8" standalone="yes"?>
<Relationships xmlns="http://schemas.openxmlformats.org/package/2006/relationships"><Relationship Id="rId1" Type="http://schemas.openxmlformats.org/officeDocument/2006/relationships/image" Target="../media/image17.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17.jpeg"/></Relationships>
</file>

<file path=ppt/diagrams/_rels/drawing6.xml.rels><?xml version="1.0" encoding="UTF-8" standalone="yes"?>
<Relationships xmlns="http://schemas.openxmlformats.org/package/2006/relationships"><Relationship Id="rId1" Type="http://schemas.openxmlformats.org/officeDocument/2006/relationships/image" Target="../media/image17.jpeg"/></Relationships>
</file>

<file path=ppt/diagrams/_rels/drawing7.xml.rels><?xml version="1.0" encoding="UTF-8" standalone="yes"?>
<Relationships xmlns="http://schemas.openxmlformats.org/package/2006/relationships"><Relationship Id="rId1" Type="http://schemas.openxmlformats.org/officeDocument/2006/relationships/image" Target="../media/image17.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4">
  <dgm:title val=""/>
  <dgm:desc val=""/>
  <dgm:catLst>
    <dgm:cat type="accent5" pri="11400"/>
  </dgm:catLst>
  <dgm:styleLbl name="node0">
    <dgm:fillClrLst meth="cycle">
      <a:schemeClr val="accent5">
        <a:shade val="60000"/>
      </a:schemeClr>
    </dgm:fillClrLst>
    <dgm:linClrLst meth="repeat">
      <a:schemeClr val="lt1"/>
    </dgm:linClrLst>
    <dgm:effectClrLst/>
    <dgm:txLinClrLst/>
    <dgm:txFillClrLst/>
    <dgm:txEffectClrLst/>
  </dgm:styleLbl>
  <dgm:styleLbl name="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alignNode1">
    <dgm:fillClrLst meth="cycle">
      <a:schemeClr val="accent5">
        <a:shade val="50000"/>
      </a:schemeClr>
      <a:schemeClr val="accent5">
        <a:tint val="55000"/>
      </a:schemeClr>
    </dgm:fillClrLst>
    <dgm:linClrLst meth="cycle">
      <a:schemeClr val="accent5">
        <a:shade val="50000"/>
      </a:schemeClr>
      <a:schemeClr val="accent5">
        <a:tint val="55000"/>
      </a:schemeClr>
    </dgm:linClrLst>
    <dgm:effectClrLst/>
    <dgm:txLinClrLst/>
    <dgm:txFillClrLst/>
    <dgm:txEffectClrLst/>
  </dgm:styleLbl>
  <dgm:styleLbl name="lnNode1">
    <dgm:fillClrLst meth="cycle">
      <a:schemeClr val="accent5">
        <a:shade val="50000"/>
      </a:schemeClr>
      <a:schemeClr val="accent5">
        <a:tint val="55000"/>
      </a:schemeClr>
    </dgm:fillClrLst>
    <dgm:linClrLst meth="repeat">
      <a:schemeClr val="lt1"/>
    </dgm:linClrLst>
    <dgm:effectClrLst/>
    <dgm:txLinClrLst/>
    <dgm:txFillClrLst/>
    <dgm:txEffectClrLst/>
  </dgm:styleLbl>
  <dgm:styleLbl name="vennNode1">
    <dgm:fillClrLst meth="cycle">
      <a:schemeClr val="accent5">
        <a:shade val="80000"/>
        <a:alpha val="50000"/>
      </a:schemeClr>
      <a:schemeClr val="accent5">
        <a:tint val="50000"/>
        <a:alpha val="50000"/>
      </a:schemeClr>
    </dgm:fillClrLst>
    <dgm:linClrLst meth="repeat">
      <a:schemeClr val="lt1"/>
    </dgm:linClrLst>
    <dgm:effectClrLst/>
    <dgm:txLinClrLst/>
    <dgm:txFillClrLst/>
    <dgm:txEffectClrLst/>
  </dgm:styleLbl>
  <dgm:styleLbl name="node2">
    <dgm:fillClrLst>
      <a:schemeClr val="accent5">
        <a:shade val="80000"/>
      </a:schemeClr>
    </dgm:fillClrLst>
    <dgm:linClrLst meth="repeat">
      <a:schemeClr val="lt1"/>
    </dgm:linClrLst>
    <dgm:effectClrLst/>
    <dgm:txLinClrLst/>
    <dgm:txFillClrLst/>
    <dgm:txEffectClrLst/>
  </dgm:styleLbl>
  <dgm:styleLbl name="node3">
    <dgm:fillClrLst>
      <a:schemeClr val="accent5">
        <a:tint val="99000"/>
      </a:schemeClr>
    </dgm:fillClrLst>
    <dgm:linClrLst meth="repeat">
      <a:schemeClr val="lt1"/>
    </dgm:linClrLst>
    <dgm:effectClrLst/>
    <dgm:txLinClrLst/>
    <dgm:txFillClrLst/>
    <dgm:txEffectClrLst/>
  </dgm:styleLbl>
  <dgm:styleLbl name="node4">
    <dgm:fillClrLst>
      <a:schemeClr val="accent5">
        <a:tint val="70000"/>
      </a:schemeClr>
    </dgm:fillClrLst>
    <dgm:linClrLst meth="repeat">
      <a:schemeClr val="lt1"/>
    </dgm:linClrLst>
    <dgm:effectClrLst/>
    <dgm:txLinClrLst/>
    <dgm:txFillClrLst/>
    <dgm:txEffectClrLst/>
  </dgm:styleLbl>
  <dgm:styleLbl name="f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5">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b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fgSibTrans2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dgm:txEffectClrLst/>
  </dgm:styleLbl>
  <dgm:styleLbl name="sibTrans1D1">
    <dgm:fillClrLst meth="cycle">
      <a:schemeClr val="accent5">
        <a:shade val="90000"/>
      </a:schemeClr>
      <a:schemeClr val="accent5">
        <a:tint val="50000"/>
      </a:schemeClr>
    </dgm:fillClrLst>
    <dgm:linClrLst meth="cycle">
      <a:schemeClr val="accent5">
        <a:shade val="90000"/>
      </a:schemeClr>
      <a:schemeClr val="accent5">
        <a:tint val="50000"/>
      </a:schemeClr>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accent5">
        <a:shade val="80000"/>
      </a:schemeClr>
    </dgm:fillClrLst>
    <dgm:linClrLst meth="repeat">
      <a:schemeClr val="lt1"/>
    </dgm:linClrLst>
    <dgm:effectClrLst/>
    <dgm:txLinClrLst/>
    <dgm:txFillClrLst/>
    <dgm:txEffectClrLst/>
  </dgm:styleLbl>
  <dgm:styleLbl name="asst1">
    <dgm:fillClrLst meth="repeat">
      <a:schemeClr val="accent5">
        <a:shade val="80000"/>
      </a:schemeClr>
    </dgm:fillClrLst>
    <dgm:linClrLst meth="repeat">
      <a:schemeClr val="lt1"/>
    </dgm:linClrLst>
    <dgm:effectClrLst/>
    <dgm:txLinClrLst/>
    <dgm:txFillClrLst/>
    <dgm:txEffectClrLst/>
  </dgm:styleLbl>
  <dgm:styleLbl name="asst2">
    <dgm:fillClrLst>
      <a:schemeClr val="accent5">
        <a:tint val="90000"/>
      </a:schemeClr>
    </dgm:fillClrLst>
    <dgm:linClrLst meth="repeat">
      <a:schemeClr val="lt1"/>
    </dgm:linClrLst>
    <dgm:effectClrLst/>
    <dgm:txLinClrLst/>
    <dgm:txFillClrLst/>
    <dgm:txEffectClrLst/>
  </dgm:styleLbl>
  <dgm:styleLbl name="asst3">
    <dgm:fillClrLst>
      <a:schemeClr val="accent5">
        <a:tint val="70000"/>
      </a:schemeClr>
    </dgm:fillClrLst>
    <dgm:linClrLst meth="repeat">
      <a:schemeClr val="lt1"/>
    </dgm:linClrLst>
    <dgm:effectClrLst/>
    <dgm:txLinClrLst/>
    <dgm:txFillClrLst/>
    <dgm:txEffectClrLst/>
  </dgm:styleLbl>
  <dgm:styleLbl name="asst4">
    <dgm:fillClrLst>
      <a:schemeClr val="accent5">
        <a:tint val="50000"/>
      </a:schemeClr>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shade val="80000"/>
      </a:schemeClr>
    </dgm:linClrLst>
    <dgm:effectClrLst/>
    <dgm:txLinClrLst/>
    <dgm:txFillClrLst/>
    <dgm:txEffectClrLst/>
  </dgm:styleLbl>
  <dgm:styleLbl name="parChTrans2D2">
    <dgm:fillClrLst meth="repeat">
      <a:schemeClr val="accent5">
        <a:tint val="90000"/>
      </a:schemeClr>
    </dgm:fillClrLst>
    <dgm:linClrLst meth="repeat">
      <a:schemeClr val="accent5">
        <a:tint val="90000"/>
      </a:schemeClr>
    </dgm:linClrLst>
    <dgm:effectClrLst/>
    <dgm:txLinClrLst/>
    <dgm:txFillClrLst/>
    <dgm:txEffectClrLst/>
  </dgm:styleLbl>
  <dgm:styleLbl name="parChTrans2D3">
    <dgm:fillClrLst meth="repeat">
      <a:schemeClr val="accent5">
        <a:tint val="70000"/>
      </a:schemeClr>
    </dgm:fillClrLst>
    <dgm:linClrLst meth="repeat">
      <a:schemeClr val="accent5">
        <a:tint val="70000"/>
      </a:schemeClr>
    </dgm:linClrLst>
    <dgm:effectClrLst/>
    <dgm:txLinClrLst/>
    <dgm:txFillClrLst/>
    <dgm:txEffectClrLst/>
  </dgm:styleLbl>
  <dgm:styleLbl name="parChTrans2D4">
    <dgm:fillClrLst meth="repeat">
      <a:schemeClr val="accent5">
        <a:tint val="50000"/>
      </a:schemeClr>
    </dgm:fillClrLst>
    <dgm:linClrLst meth="repeat">
      <a:schemeClr val="accent5">
        <a:tint val="50000"/>
      </a:schemeClr>
    </dgm:linClrLst>
    <dgm:effectClrLst/>
    <dgm:txLinClrLst/>
    <dgm:txFillClrLst meth="repeat">
      <a:schemeClr val="dk1"/>
    </dgm:txFillClrLst>
    <dgm:txEffectClrLst/>
  </dgm:styleLbl>
  <dgm:styleLbl name="parChTrans1D1">
    <dgm:fillClrLst meth="repeat">
      <a:schemeClr val="accent5">
        <a:shade val="80000"/>
      </a:schemeClr>
    </dgm:fillClrLst>
    <dgm:linClrLst meth="repeat">
      <a:schemeClr val="accent5">
        <a:shade val="80000"/>
      </a:schemeClr>
    </dgm:linClrLst>
    <dgm:effectClrLst/>
    <dgm:txLinClrLst/>
    <dgm:txFillClrLst meth="repeat">
      <a:schemeClr val="tx1"/>
    </dgm:txFillClrLst>
    <dgm:txEffectClrLst/>
  </dgm:styleLbl>
  <dgm:styleLbl name="parChTrans1D2">
    <dgm:fillClrLst meth="repeat">
      <a:schemeClr val="accent5">
        <a:tint val="90000"/>
      </a:schemeClr>
    </dgm:fillClrLst>
    <dgm:linClrLst meth="repeat">
      <a:schemeClr val="accent5">
        <a:tint val="90000"/>
      </a:schemeClr>
    </dgm:linClrLst>
    <dgm:effectClrLst/>
    <dgm:txLinClrLst/>
    <dgm:txFillClrLst meth="repeat">
      <a:schemeClr val="tx1"/>
    </dgm:txFillClrLst>
    <dgm:txEffectClrLst/>
  </dgm:styleLbl>
  <dgm:styleLbl name="parChTrans1D3">
    <dgm:fillClrLst meth="repeat">
      <a:schemeClr val="accent5">
        <a:tint val="70000"/>
      </a:schemeClr>
    </dgm:fillClrLst>
    <dgm:linClrLst meth="repeat">
      <a:schemeClr val="accent5">
        <a:tint val="70000"/>
      </a:schemeClr>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5">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5">
        <a:shade val="50000"/>
      </a:schemeClr>
      <a:schemeClr val="accent5">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alignAccFollowNode1">
    <dgm:fillClrLst meth="repeat">
      <a:schemeClr val="accent5">
        <a:alpha val="90000"/>
        <a:tint val="55000"/>
      </a:schemeClr>
    </dgm:fillClrLst>
    <dgm:linClrLst meth="repeat">
      <a:schemeClr val="accent5">
        <a:alpha val="90000"/>
        <a:tint val="55000"/>
      </a:schemeClr>
    </dgm:linClrLst>
    <dgm:effectClrLst/>
    <dgm:txLinClrLst/>
    <dgm:txFillClrLst meth="repeat">
      <a:schemeClr val="dk1"/>
    </dgm:txFillClrLst>
    <dgm:txEffectClrLst/>
  </dgm:styleLbl>
  <dgm:styleLbl name="bgAccFollowNode1">
    <dgm:fillClrLst meth="repeat">
      <a:schemeClr val="accent5">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a:tint val="50000"/>
      </a:schemeClr>
    </dgm:linClrLst>
    <dgm:effectClrLst/>
    <dgm:txLinClrLst/>
    <dgm:txFillClrLst meth="repeat">
      <a:schemeClr val="dk1"/>
    </dgm:txFillClrLst>
    <dgm:txEffectClrLst/>
  </dgm:styleLbl>
  <dgm:styleLbl name="bgShp">
    <dgm:fillClrLst meth="repeat">
      <a:schemeClr val="accent5">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55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08CC33-1493-0740-BC1E-881217F73358}" type="doc">
      <dgm:prSet loTypeId="urn:microsoft.com/office/officeart/2008/layout/BendingPictureSemiTransparentText" loCatId="" qsTypeId="urn:microsoft.com/office/officeart/2005/8/quickstyle/simple1" qsCatId="simple" csTypeId="urn:microsoft.com/office/officeart/2005/8/colors/accent1_2" csCatId="accent1" phldr="1"/>
      <dgm:spPr/>
      <dgm:t>
        <a:bodyPr/>
        <a:lstStyle/>
        <a:p>
          <a:endParaRPr lang="en-GB"/>
        </a:p>
      </dgm:t>
    </dgm:pt>
    <dgm:pt modelId="{19EEA098-338F-2243-BE5E-0F9763EDAAA5}">
      <dgm:prSet phldrT="[Text]"/>
      <dgm:spPr>
        <a:solidFill>
          <a:schemeClr val="accent1">
            <a:tint val="50000"/>
            <a:hueOff val="0"/>
            <a:satOff val="0"/>
            <a:lumOff val="0"/>
            <a:alpha val="68000"/>
          </a:schemeClr>
        </a:solidFill>
      </dgm:spPr>
      <dgm:t>
        <a:bodyPr/>
        <a:lstStyle/>
        <a:p>
          <a:r>
            <a:rPr lang="en-GB" dirty="0"/>
            <a:t>Satellite</a:t>
          </a:r>
        </a:p>
      </dgm:t>
    </dgm:pt>
    <dgm:pt modelId="{0905537A-9BE6-3F48-87AD-59473D6E9746}" type="parTrans" cxnId="{D89BF1F3-292A-7B49-B690-ED4BC621BD19}">
      <dgm:prSet/>
      <dgm:spPr/>
      <dgm:t>
        <a:bodyPr/>
        <a:lstStyle/>
        <a:p>
          <a:endParaRPr lang="en-GB"/>
        </a:p>
      </dgm:t>
    </dgm:pt>
    <dgm:pt modelId="{B0E188B4-CCC8-3846-A8C5-C770280EB256}" type="sibTrans" cxnId="{D89BF1F3-292A-7B49-B690-ED4BC621BD19}">
      <dgm:prSet/>
      <dgm:spPr/>
      <dgm:t>
        <a:bodyPr/>
        <a:lstStyle/>
        <a:p>
          <a:endParaRPr lang="en-GB"/>
        </a:p>
      </dgm:t>
    </dgm:pt>
    <dgm:pt modelId="{335DE969-445C-214D-AE6B-5BCE335568EB}">
      <dgm:prSet phldrT="[Text]"/>
      <dgm:spPr>
        <a:solidFill>
          <a:schemeClr val="accent1">
            <a:tint val="50000"/>
            <a:hueOff val="0"/>
            <a:satOff val="0"/>
            <a:lumOff val="0"/>
            <a:alpha val="88785"/>
          </a:schemeClr>
        </a:solidFill>
      </dgm:spPr>
      <dgm:t>
        <a:bodyPr/>
        <a:lstStyle/>
        <a:p>
          <a:r>
            <a:rPr lang="en-GB" dirty="0"/>
            <a:t>Proxies</a:t>
          </a:r>
        </a:p>
      </dgm:t>
    </dgm:pt>
    <dgm:pt modelId="{1FA65201-2446-1340-8438-12D0F9E97397}" type="parTrans" cxnId="{463B4014-C0F9-724B-AA59-C69C5E58021A}">
      <dgm:prSet/>
      <dgm:spPr/>
      <dgm:t>
        <a:bodyPr/>
        <a:lstStyle/>
        <a:p>
          <a:endParaRPr lang="en-GB"/>
        </a:p>
      </dgm:t>
    </dgm:pt>
    <dgm:pt modelId="{BBC294B8-28D5-934F-89C4-B77CD406A986}" type="sibTrans" cxnId="{463B4014-C0F9-724B-AA59-C69C5E58021A}">
      <dgm:prSet/>
      <dgm:spPr/>
      <dgm:t>
        <a:bodyPr/>
        <a:lstStyle/>
        <a:p>
          <a:endParaRPr lang="en-GB"/>
        </a:p>
      </dgm:t>
    </dgm:pt>
    <dgm:pt modelId="{1F3AAEF4-D269-2247-896C-731B41BA4B67}">
      <dgm:prSet phldrT="[Text]"/>
      <dgm:spPr>
        <a:solidFill>
          <a:schemeClr val="accent1">
            <a:tint val="50000"/>
            <a:hueOff val="0"/>
            <a:satOff val="0"/>
            <a:lumOff val="0"/>
            <a:alpha val="74068"/>
          </a:schemeClr>
        </a:solidFill>
      </dgm:spPr>
      <dgm:t>
        <a:bodyPr/>
        <a:lstStyle/>
        <a:p>
          <a:r>
            <a:rPr lang="en-GB" dirty="0"/>
            <a:t>Tide Gauges</a:t>
          </a:r>
        </a:p>
      </dgm:t>
    </dgm:pt>
    <dgm:pt modelId="{3276EC19-05FD-D24A-BDBE-5132A50B2B3A}" type="parTrans" cxnId="{623F6D1D-702D-194D-A94E-EDEDD1AF20B4}">
      <dgm:prSet/>
      <dgm:spPr/>
      <dgm:t>
        <a:bodyPr/>
        <a:lstStyle/>
        <a:p>
          <a:endParaRPr lang="en-GB"/>
        </a:p>
      </dgm:t>
    </dgm:pt>
    <dgm:pt modelId="{D618D0CB-65E5-1648-BEEA-A845629755F4}" type="sibTrans" cxnId="{623F6D1D-702D-194D-A94E-EDEDD1AF20B4}">
      <dgm:prSet/>
      <dgm:spPr/>
      <dgm:t>
        <a:bodyPr/>
        <a:lstStyle/>
        <a:p>
          <a:endParaRPr lang="en-GB"/>
        </a:p>
      </dgm:t>
    </dgm:pt>
    <dgm:pt modelId="{27678164-6650-654F-8FB2-D7899A3D40E5}" type="pres">
      <dgm:prSet presAssocID="{DD08CC33-1493-0740-BC1E-881217F73358}" presName="Name0" presStyleCnt="0">
        <dgm:presLayoutVars>
          <dgm:dir/>
          <dgm:resizeHandles val="exact"/>
        </dgm:presLayoutVars>
      </dgm:prSet>
      <dgm:spPr/>
    </dgm:pt>
    <dgm:pt modelId="{312D762F-4223-A34D-AD91-3165909032FA}" type="pres">
      <dgm:prSet presAssocID="{19EEA098-338F-2243-BE5E-0F9763EDAAA5}" presName="composite" presStyleCnt="0"/>
      <dgm:spPr/>
    </dgm:pt>
    <dgm:pt modelId="{602553AE-0633-2C48-BCC9-A0C77D8453E7}" type="pres">
      <dgm:prSet presAssocID="{19EEA098-338F-2243-BE5E-0F9763EDAAA5}" presName="rect1" presStyleLbl="bgShp"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36000" b="-36000"/>
          </a:stretch>
        </a:blipFill>
      </dgm:spPr>
    </dgm:pt>
    <dgm:pt modelId="{B4C9E080-4072-7840-9C68-D6D886DCAAEA}" type="pres">
      <dgm:prSet presAssocID="{19EEA098-338F-2243-BE5E-0F9763EDAAA5}" presName="rect2" presStyleLbl="trBgShp" presStyleIdx="0" presStyleCnt="3">
        <dgm:presLayoutVars>
          <dgm:bulletEnabled val="1"/>
        </dgm:presLayoutVars>
      </dgm:prSet>
      <dgm:spPr/>
    </dgm:pt>
    <dgm:pt modelId="{A0B9C49E-9333-1E4F-BFD9-471B06BDDF00}" type="pres">
      <dgm:prSet presAssocID="{B0E188B4-CCC8-3846-A8C5-C770280EB256}" presName="sibTrans" presStyleCnt="0"/>
      <dgm:spPr/>
    </dgm:pt>
    <dgm:pt modelId="{E6386247-2311-BE4D-9912-989F9C83D150}" type="pres">
      <dgm:prSet presAssocID="{1F3AAEF4-D269-2247-896C-731B41BA4B67}" presName="composite" presStyleCnt="0"/>
      <dgm:spPr/>
    </dgm:pt>
    <dgm:pt modelId="{5F16AF81-E046-594C-AB6F-90B93C20E932}" type="pres">
      <dgm:prSet presAssocID="{1F3AAEF4-D269-2247-896C-731B41BA4B67}" presName="rect1" presStyleLbl="bgShp"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42000" b="-42000"/>
          </a:stretch>
        </a:blipFill>
      </dgm:spPr>
    </dgm:pt>
    <dgm:pt modelId="{E9C232EA-326A-AE47-B987-FFA72238E3DB}" type="pres">
      <dgm:prSet presAssocID="{1F3AAEF4-D269-2247-896C-731B41BA4B67}" presName="rect2" presStyleLbl="trBgShp" presStyleIdx="1" presStyleCnt="3">
        <dgm:presLayoutVars>
          <dgm:bulletEnabled val="1"/>
        </dgm:presLayoutVars>
      </dgm:prSet>
      <dgm:spPr/>
    </dgm:pt>
    <dgm:pt modelId="{CF65D608-E21B-0B4F-9593-6CAC6A1AA68B}" type="pres">
      <dgm:prSet presAssocID="{D618D0CB-65E5-1648-BEEA-A845629755F4}" presName="sibTrans" presStyleCnt="0"/>
      <dgm:spPr/>
    </dgm:pt>
    <dgm:pt modelId="{6FC38E3A-3E9C-C54C-B6CA-C0AA9E555C30}" type="pres">
      <dgm:prSet presAssocID="{335DE969-445C-214D-AE6B-5BCE335568EB}" presName="composite" presStyleCnt="0"/>
      <dgm:spPr/>
    </dgm:pt>
    <dgm:pt modelId="{D1196E03-2B2A-A94B-BAB8-BB7874B68F00}" type="pres">
      <dgm:prSet presAssocID="{335DE969-445C-214D-AE6B-5BCE335568EB}" presName="rect1" presStyleLbl="bgShp" presStyleIdx="2" presStyleCnt="3"/>
      <dgm:spPr>
        <a:blipFill rotWithShape="1">
          <a:blip xmlns:r="http://schemas.openxmlformats.org/officeDocument/2006/relationships" r:embed="rId3"/>
          <a:srcRect/>
          <a:stretch>
            <a:fillRect l="-7000" r="-7000"/>
          </a:stretch>
        </a:blipFill>
      </dgm:spPr>
    </dgm:pt>
    <dgm:pt modelId="{6D1BC00A-DFBB-8343-A2E0-05C957FE9D60}" type="pres">
      <dgm:prSet presAssocID="{335DE969-445C-214D-AE6B-5BCE335568EB}" presName="rect2" presStyleLbl="trBgShp" presStyleIdx="2" presStyleCnt="3">
        <dgm:presLayoutVars>
          <dgm:bulletEnabled val="1"/>
        </dgm:presLayoutVars>
      </dgm:prSet>
      <dgm:spPr/>
    </dgm:pt>
  </dgm:ptLst>
  <dgm:cxnLst>
    <dgm:cxn modelId="{A0268C0D-B392-6E47-9375-58D8C0B11BC4}" type="presOf" srcId="{DD08CC33-1493-0740-BC1E-881217F73358}" destId="{27678164-6650-654F-8FB2-D7899A3D40E5}" srcOrd="0" destOrd="0" presId="urn:microsoft.com/office/officeart/2008/layout/BendingPictureSemiTransparentText"/>
    <dgm:cxn modelId="{463B4014-C0F9-724B-AA59-C69C5E58021A}" srcId="{DD08CC33-1493-0740-BC1E-881217F73358}" destId="{335DE969-445C-214D-AE6B-5BCE335568EB}" srcOrd="2" destOrd="0" parTransId="{1FA65201-2446-1340-8438-12D0F9E97397}" sibTransId="{BBC294B8-28D5-934F-89C4-B77CD406A986}"/>
    <dgm:cxn modelId="{623F6D1D-702D-194D-A94E-EDEDD1AF20B4}" srcId="{DD08CC33-1493-0740-BC1E-881217F73358}" destId="{1F3AAEF4-D269-2247-896C-731B41BA4B67}" srcOrd="1" destOrd="0" parTransId="{3276EC19-05FD-D24A-BDBE-5132A50B2B3A}" sibTransId="{D618D0CB-65E5-1648-BEEA-A845629755F4}"/>
    <dgm:cxn modelId="{DFE59C36-AB6B-D64C-8255-ED9EBD93A353}" type="presOf" srcId="{335DE969-445C-214D-AE6B-5BCE335568EB}" destId="{6D1BC00A-DFBB-8343-A2E0-05C957FE9D60}" srcOrd="0" destOrd="0" presId="urn:microsoft.com/office/officeart/2008/layout/BendingPictureSemiTransparentText"/>
    <dgm:cxn modelId="{E56DC088-3AF7-DA49-AACA-9EF556219995}" type="presOf" srcId="{19EEA098-338F-2243-BE5E-0F9763EDAAA5}" destId="{B4C9E080-4072-7840-9C68-D6D886DCAAEA}" srcOrd="0" destOrd="0" presId="urn:microsoft.com/office/officeart/2008/layout/BendingPictureSemiTransparentText"/>
    <dgm:cxn modelId="{17A36AEB-E64F-AD49-81EB-E52298D3D300}" type="presOf" srcId="{1F3AAEF4-D269-2247-896C-731B41BA4B67}" destId="{E9C232EA-326A-AE47-B987-FFA72238E3DB}" srcOrd="0" destOrd="0" presId="urn:microsoft.com/office/officeart/2008/layout/BendingPictureSemiTransparentText"/>
    <dgm:cxn modelId="{D89BF1F3-292A-7B49-B690-ED4BC621BD19}" srcId="{DD08CC33-1493-0740-BC1E-881217F73358}" destId="{19EEA098-338F-2243-BE5E-0F9763EDAAA5}" srcOrd="0" destOrd="0" parTransId="{0905537A-9BE6-3F48-87AD-59473D6E9746}" sibTransId="{B0E188B4-CCC8-3846-A8C5-C770280EB256}"/>
    <dgm:cxn modelId="{91F6C15F-C1B3-9C48-B0F9-482AD7B205C3}" type="presParOf" srcId="{27678164-6650-654F-8FB2-D7899A3D40E5}" destId="{312D762F-4223-A34D-AD91-3165909032FA}" srcOrd="0" destOrd="0" presId="urn:microsoft.com/office/officeart/2008/layout/BendingPictureSemiTransparentText"/>
    <dgm:cxn modelId="{49762C13-2E93-3748-9A62-453766AD89AD}" type="presParOf" srcId="{312D762F-4223-A34D-AD91-3165909032FA}" destId="{602553AE-0633-2C48-BCC9-A0C77D8453E7}" srcOrd="0" destOrd="0" presId="urn:microsoft.com/office/officeart/2008/layout/BendingPictureSemiTransparentText"/>
    <dgm:cxn modelId="{310B1B1C-0C96-2C4B-991A-0E3090A8B439}" type="presParOf" srcId="{312D762F-4223-A34D-AD91-3165909032FA}" destId="{B4C9E080-4072-7840-9C68-D6D886DCAAEA}" srcOrd="1" destOrd="0" presId="urn:microsoft.com/office/officeart/2008/layout/BendingPictureSemiTransparentText"/>
    <dgm:cxn modelId="{6A99C68F-4AC7-8946-ADF1-A08B30B6407C}" type="presParOf" srcId="{27678164-6650-654F-8FB2-D7899A3D40E5}" destId="{A0B9C49E-9333-1E4F-BFD9-471B06BDDF00}" srcOrd="1" destOrd="0" presId="urn:microsoft.com/office/officeart/2008/layout/BendingPictureSemiTransparentText"/>
    <dgm:cxn modelId="{1F16AF8B-9F45-8B47-8F27-D0B4667970C0}" type="presParOf" srcId="{27678164-6650-654F-8FB2-D7899A3D40E5}" destId="{E6386247-2311-BE4D-9912-989F9C83D150}" srcOrd="2" destOrd="0" presId="urn:microsoft.com/office/officeart/2008/layout/BendingPictureSemiTransparentText"/>
    <dgm:cxn modelId="{7F01D1C4-F889-0F40-93B9-E49DE7B0595D}" type="presParOf" srcId="{E6386247-2311-BE4D-9912-989F9C83D150}" destId="{5F16AF81-E046-594C-AB6F-90B93C20E932}" srcOrd="0" destOrd="0" presId="urn:microsoft.com/office/officeart/2008/layout/BendingPictureSemiTransparentText"/>
    <dgm:cxn modelId="{2B99DD5C-270B-654C-ABB6-3CC37AAE1504}" type="presParOf" srcId="{E6386247-2311-BE4D-9912-989F9C83D150}" destId="{E9C232EA-326A-AE47-B987-FFA72238E3DB}" srcOrd="1" destOrd="0" presId="urn:microsoft.com/office/officeart/2008/layout/BendingPictureSemiTransparentText"/>
    <dgm:cxn modelId="{3D4CC783-CC07-5F4B-AE71-876844C15A2F}" type="presParOf" srcId="{27678164-6650-654F-8FB2-D7899A3D40E5}" destId="{CF65D608-E21B-0B4F-9593-6CAC6A1AA68B}" srcOrd="3" destOrd="0" presId="urn:microsoft.com/office/officeart/2008/layout/BendingPictureSemiTransparentText"/>
    <dgm:cxn modelId="{2A03EDBE-67DD-1344-8C1B-25F81E002119}" type="presParOf" srcId="{27678164-6650-654F-8FB2-D7899A3D40E5}" destId="{6FC38E3A-3E9C-C54C-B6CA-C0AA9E555C30}" srcOrd="4" destOrd="0" presId="urn:microsoft.com/office/officeart/2008/layout/BendingPictureSemiTransparentText"/>
    <dgm:cxn modelId="{D3DA5F1A-DD33-6D43-9178-8624B4CF06DD}" type="presParOf" srcId="{6FC38E3A-3E9C-C54C-B6CA-C0AA9E555C30}" destId="{D1196E03-2B2A-A94B-BAB8-BB7874B68F00}" srcOrd="0" destOrd="0" presId="urn:microsoft.com/office/officeart/2008/layout/BendingPictureSemiTransparentText"/>
    <dgm:cxn modelId="{62DF7678-D472-174A-99A7-6304E0C7085F}" type="presParOf" srcId="{6FC38E3A-3E9C-C54C-B6CA-C0AA9E555C30}" destId="{6D1BC00A-DFBB-8343-A2E0-05C957FE9D60}" srcOrd="1" destOrd="0" presId="urn:microsoft.com/office/officeart/2008/layout/BendingPictureSemiTransparentTex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982949-8B43-5B4E-8319-A47120DC1F07}" type="doc">
      <dgm:prSet loTypeId="urn:microsoft.com/office/officeart/2005/8/layout/radial2" loCatId="" qsTypeId="urn:microsoft.com/office/officeart/2005/8/quickstyle/3d2" qsCatId="3D" csTypeId="urn:microsoft.com/office/officeart/2005/8/colors/accent5_4" csCatId="accent5" phldr="1"/>
      <dgm:spPr/>
      <dgm:t>
        <a:bodyPr/>
        <a:lstStyle/>
        <a:p>
          <a:endParaRPr lang="en-GB"/>
        </a:p>
      </dgm:t>
    </dgm:pt>
    <dgm:pt modelId="{C84C47E0-9A8F-3346-AE13-F81EB0971DEB}">
      <dgm:prSet phldrT="[Text]"/>
      <dgm:spPr/>
      <dgm:t>
        <a:bodyPr/>
        <a:lstStyle/>
        <a:p>
          <a:r>
            <a:rPr lang="en-GB" dirty="0"/>
            <a:t>Bayesian Hierarchical Framework</a:t>
          </a:r>
        </a:p>
      </dgm:t>
    </dgm:pt>
    <dgm:pt modelId="{C171AD7F-703D-F841-A418-ADAD72242D81}" type="parTrans" cxnId="{F9AA4FEE-635A-8448-A101-FC3FC2D76705}">
      <dgm:prSet/>
      <dgm:spPr/>
      <dgm:t>
        <a:bodyPr/>
        <a:lstStyle/>
        <a:p>
          <a:endParaRPr lang="en-GB"/>
        </a:p>
      </dgm:t>
    </dgm:pt>
    <dgm:pt modelId="{314F3824-6D48-1448-A2DB-B4F2FBC636DF}" type="sibTrans" cxnId="{F9AA4FEE-635A-8448-A101-FC3FC2D76705}">
      <dgm:prSet/>
      <dgm:spPr/>
      <dgm:t>
        <a:bodyPr/>
        <a:lstStyle/>
        <a:p>
          <a:endParaRPr lang="en-GB"/>
        </a:p>
      </dgm:t>
    </dgm:pt>
    <dgm:pt modelId="{411EC957-4928-EC46-81B2-9B35676F23D4}">
      <dgm:prSet/>
      <dgm:spPr>
        <a:solidFill>
          <a:srgbClr val="6999CD"/>
        </a:solidFill>
      </dgm:spPr>
      <dgm:t>
        <a:bodyPr/>
        <a:lstStyle/>
        <a:p>
          <a:r>
            <a:rPr lang="en-GB" dirty="0"/>
            <a:t>Model Choice</a:t>
          </a:r>
        </a:p>
      </dgm:t>
    </dgm:pt>
    <dgm:pt modelId="{78942ECB-FB53-F547-BD32-F1E219D0550F}" type="parTrans" cxnId="{E8635209-4A80-5D4E-B2B3-7ED1F6A03C68}">
      <dgm:prSet/>
      <dgm:spPr/>
      <dgm:t>
        <a:bodyPr/>
        <a:lstStyle/>
        <a:p>
          <a:endParaRPr lang="en-GB"/>
        </a:p>
      </dgm:t>
    </dgm:pt>
    <dgm:pt modelId="{CA01217D-B7D8-3640-9BAD-A6403EAB3AAB}" type="sibTrans" cxnId="{E8635209-4A80-5D4E-B2B3-7ED1F6A03C68}">
      <dgm:prSet/>
      <dgm:spPr/>
      <dgm:t>
        <a:bodyPr/>
        <a:lstStyle/>
        <a:p>
          <a:endParaRPr lang="en-GB"/>
        </a:p>
      </dgm:t>
    </dgm:pt>
    <dgm:pt modelId="{19B76D74-0DE5-494B-B0C2-0C01C7ECB9F6}">
      <dgm:prSet/>
      <dgm:spPr/>
      <dgm:t>
        <a:bodyPr/>
        <a:lstStyle/>
        <a:p>
          <a:r>
            <a:rPr lang="en-GB" dirty="0"/>
            <a:t>Uncertainty Method</a:t>
          </a:r>
        </a:p>
      </dgm:t>
    </dgm:pt>
    <dgm:pt modelId="{7BE539B9-55CA-8044-AA4D-D73ED86725B5}" type="parTrans" cxnId="{D96E9F14-7C23-1B47-9A13-8CCE102CE194}">
      <dgm:prSet/>
      <dgm:spPr/>
      <dgm:t>
        <a:bodyPr/>
        <a:lstStyle/>
        <a:p>
          <a:endParaRPr lang="en-GB"/>
        </a:p>
      </dgm:t>
    </dgm:pt>
    <dgm:pt modelId="{189547D4-8578-CD40-B1A4-7E649DAAE695}" type="sibTrans" cxnId="{D96E9F14-7C23-1B47-9A13-8CCE102CE194}">
      <dgm:prSet/>
      <dgm:spPr/>
      <dgm:t>
        <a:bodyPr/>
        <a:lstStyle/>
        <a:p>
          <a:endParaRPr lang="en-GB"/>
        </a:p>
      </dgm:t>
    </dgm:pt>
    <dgm:pt modelId="{4EE6A767-0A1C-3D44-8FF5-E9132919E8A2}" type="pres">
      <dgm:prSet presAssocID="{52982949-8B43-5B4E-8319-A47120DC1F07}" presName="composite" presStyleCnt="0">
        <dgm:presLayoutVars>
          <dgm:chMax val="5"/>
          <dgm:dir/>
          <dgm:animLvl val="ctr"/>
          <dgm:resizeHandles val="exact"/>
        </dgm:presLayoutVars>
      </dgm:prSet>
      <dgm:spPr/>
    </dgm:pt>
    <dgm:pt modelId="{A1F7AB0F-5431-5947-AEFD-2E2B2E5AEAB8}" type="pres">
      <dgm:prSet presAssocID="{52982949-8B43-5B4E-8319-A47120DC1F07}" presName="cycle" presStyleCnt="0"/>
      <dgm:spPr/>
    </dgm:pt>
    <dgm:pt modelId="{C7180F84-0645-D74A-98C2-1EAB1829109A}" type="pres">
      <dgm:prSet presAssocID="{52982949-8B43-5B4E-8319-A47120DC1F07}" presName="centerShape" presStyleCnt="0"/>
      <dgm:spPr/>
    </dgm:pt>
    <dgm:pt modelId="{0D88DCB5-B296-F047-982F-5CABAB398832}" type="pres">
      <dgm:prSet presAssocID="{52982949-8B43-5B4E-8319-A47120DC1F07}" presName="connSite" presStyleLbl="node1" presStyleIdx="0" presStyleCnt="4"/>
      <dgm:spPr/>
    </dgm:pt>
    <dgm:pt modelId="{C60BE554-C210-8D43-9667-6D60B4E56FF0}" type="pres">
      <dgm:prSet presAssocID="{52982949-8B43-5B4E-8319-A47120DC1F07}" presName="visible" presStyleLbl="node1" presStyleIdx="0" presStyleCnt="4" custLinFactNeighborY="905"/>
      <dgm:spPr>
        <a:blipFill>
          <a:blip xmlns:r="http://schemas.openxmlformats.org/officeDocument/2006/relationships" r:embed="rId1">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dgm:spPr>
    </dgm:pt>
    <dgm:pt modelId="{5ACB1964-3156-144F-83A3-4EEDE6DFBC03}" type="pres">
      <dgm:prSet presAssocID="{C171AD7F-703D-F841-A418-ADAD72242D81}" presName="Name25" presStyleLbl="parChTrans1D1" presStyleIdx="0" presStyleCnt="3"/>
      <dgm:spPr/>
    </dgm:pt>
    <dgm:pt modelId="{56186994-4C40-8C4F-B2E2-CB58854E013E}" type="pres">
      <dgm:prSet presAssocID="{C84C47E0-9A8F-3346-AE13-F81EB0971DEB}" presName="node" presStyleCnt="0"/>
      <dgm:spPr/>
    </dgm:pt>
    <dgm:pt modelId="{3B4A4351-A375-2A4A-94A8-1F005A1DD5A8}" type="pres">
      <dgm:prSet presAssocID="{C84C47E0-9A8F-3346-AE13-F81EB0971DEB}" presName="parentNode" presStyleLbl="node1" presStyleIdx="1" presStyleCnt="4">
        <dgm:presLayoutVars>
          <dgm:chMax val="1"/>
          <dgm:bulletEnabled val="1"/>
        </dgm:presLayoutVars>
      </dgm:prSet>
      <dgm:spPr/>
    </dgm:pt>
    <dgm:pt modelId="{531A4FDA-8CF7-4A42-9FC5-654313CDD6B8}" type="pres">
      <dgm:prSet presAssocID="{C84C47E0-9A8F-3346-AE13-F81EB0971DEB}" presName="childNode" presStyleLbl="revTx" presStyleIdx="0" presStyleCnt="0">
        <dgm:presLayoutVars>
          <dgm:bulletEnabled val="1"/>
        </dgm:presLayoutVars>
      </dgm:prSet>
      <dgm:spPr/>
    </dgm:pt>
    <dgm:pt modelId="{AF8169E6-5455-AB49-993F-39E1FAA43DDE}" type="pres">
      <dgm:prSet presAssocID="{78942ECB-FB53-F547-BD32-F1E219D0550F}" presName="Name25" presStyleLbl="parChTrans1D1" presStyleIdx="1" presStyleCnt="3"/>
      <dgm:spPr/>
    </dgm:pt>
    <dgm:pt modelId="{6CEEFDEC-97E5-BA44-9D13-AEF560330573}" type="pres">
      <dgm:prSet presAssocID="{411EC957-4928-EC46-81B2-9B35676F23D4}" presName="node" presStyleCnt="0"/>
      <dgm:spPr/>
    </dgm:pt>
    <dgm:pt modelId="{48671075-D25D-6B4F-9EAB-AF4279CFFB12}" type="pres">
      <dgm:prSet presAssocID="{411EC957-4928-EC46-81B2-9B35676F23D4}" presName="parentNode" presStyleLbl="node1" presStyleIdx="2" presStyleCnt="4">
        <dgm:presLayoutVars>
          <dgm:chMax val="1"/>
          <dgm:bulletEnabled val="1"/>
        </dgm:presLayoutVars>
      </dgm:prSet>
      <dgm:spPr/>
    </dgm:pt>
    <dgm:pt modelId="{389AFE05-5D56-8645-9A1F-FE1E7E23FAA4}" type="pres">
      <dgm:prSet presAssocID="{411EC957-4928-EC46-81B2-9B35676F23D4}" presName="childNode" presStyleLbl="revTx" presStyleIdx="0" presStyleCnt="0">
        <dgm:presLayoutVars>
          <dgm:bulletEnabled val="1"/>
        </dgm:presLayoutVars>
      </dgm:prSet>
      <dgm:spPr/>
    </dgm:pt>
    <dgm:pt modelId="{A530582B-7CAD-AF44-BACD-AECA9A4A8DB7}" type="pres">
      <dgm:prSet presAssocID="{7BE539B9-55CA-8044-AA4D-D73ED86725B5}" presName="Name25" presStyleLbl="parChTrans1D1" presStyleIdx="2" presStyleCnt="3"/>
      <dgm:spPr/>
    </dgm:pt>
    <dgm:pt modelId="{1CA9BD3B-D865-BF4B-803E-A6116E63A5A3}" type="pres">
      <dgm:prSet presAssocID="{19B76D74-0DE5-494B-B0C2-0C01C7ECB9F6}" presName="node" presStyleCnt="0"/>
      <dgm:spPr/>
    </dgm:pt>
    <dgm:pt modelId="{F1D1CF2D-091F-2445-AF60-DC48891159A1}" type="pres">
      <dgm:prSet presAssocID="{19B76D74-0DE5-494B-B0C2-0C01C7ECB9F6}" presName="parentNode" presStyleLbl="node1" presStyleIdx="3" presStyleCnt="4">
        <dgm:presLayoutVars>
          <dgm:chMax val="1"/>
          <dgm:bulletEnabled val="1"/>
        </dgm:presLayoutVars>
      </dgm:prSet>
      <dgm:spPr/>
    </dgm:pt>
    <dgm:pt modelId="{D7BB0D5E-D632-8343-BB7C-B53614532D4B}" type="pres">
      <dgm:prSet presAssocID="{19B76D74-0DE5-494B-B0C2-0C01C7ECB9F6}" presName="childNode" presStyleLbl="revTx" presStyleIdx="0" presStyleCnt="0">
        <dgm:presLayoutVars>
          <dgm:bulletEnabled val="1"/>
        </dgm:presLayoutVars>
      </dgm:prSet>
      <dgm:spPr/>
    </dgm:pt>
  </dgm:ptLst>
  <dgm:cxnLst>
    <dgm:cxn modelId="{E8635209-4A80-5D4E-B2B3-7ED1F6A03C68}" srcId="{52982949-8B43-5B4E-8319-A47120DC1F07}" destId="{411EC957-4928-EC46-81B2-9B35676F23D4}" srcOrd="1" destOrd="0" parTransId="{78942ECB-FB53-F547-BD32-F1E219D0550F}" sibTransId="{CA01217D-B7D8-3640-9BAD-A6403EAB3AAB}"/>
    <dgm:cxn modelId="{D96E9F14-7C23-1B47-9A13-8CCE102CE194}" srcId="{52982949-8B43-5B4E-8319-A47120DC1F07}" destId="{19B76D74-0DE5-494B-B0C2-0C01C7ECB9F6}" srcOrd="2" destOrd="0" parTransId="{7BE539B9-55CA-8044-AA4D-D73ED86725B5}" sibTransId="{189547D4-8578-CD40-B1A4-7E649DAAE695}"/>
    <dgm:cxn modelId="{FAEAB719-EAE5-664D-B40D-B630FEDBB9CA}" type="presOf" srcId="{C84C47E0-9A8F-3346-AE13-F81EB0971DEB}" destId="{3B4A4351-A375-2A4A-94A8-1F005A1DD5A8}" srcOrd="0" destOrd="0" presId="urn:microsoft.com/office/officeart/2005/8/layout/radial2"/>
    <dgm:cxn modelId="{61E81F27-83BE-D347-84C5-76FEF073C6AB}" type="presOf" srcId="{C171AD7F-703D-F841-A418-ADAD72242D81}" destId="{5ACB1964-3156-144F-83A3-4EEDE6DFBC03}" srcOrd="0" destOrd="0" presId="urn:microsoft.com/office/officeart/2005/8/layout/radial2"/>
    <dgm:cxn modelId="{56F64338-FE29-894E-B1A5-AF4E30B70D4C}" type="presOf" srcId="{52982949-8B43-5B4E-8319-A47120DC1F07}" destId="{4EE6A767-0A1C-3D44-8FF5-E9132919E8A2}" srcOrd="0" destOrd="0" presId="urn:microsoft.com/office/officeart/2005/8/layout/radial2"/>
    <dgm:cxn modelId="{78C99D48-296C-A34C-B727-BBC9998E01D4}" type="presOf" srcId="{19B76D74-0DE5-494B-B0C2-0C01C7ECB9F6}" destId="{F1D1CF2D-091F-2445-AF60-DC48891159A1}" srcOrd="0" destOrd="0" presId="urn:microsoft.com/office/officeart/2005/8/layout/radial2"/>
    <dgm:cxn modelId="{BF7F1494-5B82-C149-8F40-678AC2B2D869}" type="presOf" srcId="{7BE539B9-55CA-8044-AA4D-D73ED86725B5}" destId="{A530582B-7CAD-AF44-BACD-AECA9A4A8DB7}" srcOrd="0" destOrd="0" presId="urn:microsoft.com/office/officeart/2005/8/layout/radial2"/>
    <dgm:cxn modelId="{350785C3-75AD-B647-805B-AC3FC06CEE63}" type="presOf" srcId="{78942ECB-FB53-F547-BD32-F1E219D0550F}" destId="{AF8169E6-5455-AB49-993F-39E1FAA43DDE}" srcOrd="0" destOrd="0" presId="urn:microsoft.com/office/officeart/2005/8/layout/radial2"/>
    <dgm:cxn modelId="{C7DB07CE-FB6B-5340-8A6F-D15344F697E6}" type="presOf" srcId="{411EC957-4928-EC46-81B2-9B35676F23D4}" destId="{48671075-D25D-6B4F-9EAB-AF4279CFFB12}" srcOrd="0" destOrd="0" presId="urn:microsoft.com/office/officeart/2005/8/layout/radial2"/>
    <dgm:cxn modelId="{F9AA4FEE-635A-8448-A101-FC3FC2D76705}" srcId="{52982949-8B43-5B4E-8319-A47120DC1F07}" destId="{C84C47E0-9A8F-3346-AE13-F81EB0971DEB}" srcOrd="0" destOrd="0" parTransId="{C171AD7F-703D-F841-A418-ADAD72242D81}" sibTransId="{314F3824-6D48-1448-A2DB-B4F2FBC636DF}"/>
    <dgm:cxn modelId="{B8218215-D3B6-2A45-AE3D-61E63B7843FC}" type="presParOf" srcId="{4EE6A767-0A1C-3D44-8FF5-E9132919E8A2}" destId="{A1F7AB0F-5431-5947-AEFD-2E2B2E5AEAB8}" srcOrd="0" destOrd="0" presId="urn:microsoft.com/office/officeart/2005/8/layout/radial2"/>
    <dgm:cxn modelId="{E9A14B8A-9F1A-B949-A3FD-529ED27DB6E5}" type="presParOf" srcId="{A1F7AB0F-5431-5947-AEFD-2E2B2E5AEAB8}" destId="{C7180F84-0645-D74A-98C2-1EAB1829109A}" srcOrd="0" destOrd="0" presId="urn:microsoft.com/office/officeart/2005/8/layout/radial2"/>
    <dgm:cxn modelId="{8DB4ED0F-2E74-5941-809F-07ABD8B7EB1E}" type="presParOf" srcId="{C7180F84-0645-D74A-98C2-1EAB1829109A}" destId="{0D88DCB5-B296-F047-982F-5CABAB398832}" srcOrd="0" destOrd="0" presId="urn:microsoft.com/office/officeart/2005/8/layout/radial2"/>
    <dgm:cxn modelId="{2AAD96CF-5E98-7E42-914B-7884F05CA6F3}" type="presParOf" srcId="{C7180F84-0645-D74A-98C2-1EAB1829109A}" destId="{C60BE554-C210-8D43-9667-6D60B4E56FF0}" srcOrd="1" destOrd="0" presId="urn:microsoft.com/office/officeart/2005/8/layout/radial2"/>
    <dgm:cxn modelId="{2E7344D2-18B8-0641-90B0-18E5A7982970}" type="presParOf" srcId="{A1F7AB0F-5431-5947-AEFD-2E2B2E5AEAB8}" destId="{5ACB1964-3156-144F-83A3-4EEDE6DFBC03}" srcOrd="1" destOrd="0" presId="urn:microsoft.com/office/officeart/2005/8/layout/radial2"/>
    <dgm:cxn modelId="{C02E4130-1B6E-DC43-B625-7BB3E04ED22B}" type="presParOf" srcId="{A1F7AB0F-5431-5947-AEFD-2E2B2E5AEAB8}" destId="{56186994-4C40-8C4F-B2E2-CB58854E013E}" srcOrd="2" destOrd="0" presId="urn:microsoft.com/office/officeart/2005/8/layout/radial2"/>
    <dgm:cxn modelId="{49C73C4D-9D9A-9E44-B033-B061893B34B9}" type="presParOf" srcId="{56186994-4C40-8C4F-B2E2-CB58854E013E}" destId="{3B4A4351-A375-2A4A-94A8-1F005A1DD5A8}" srcOrd="0" destOrd="0" presId="urn:microsoft.com/office/officeart/2005/8/layout/radial2"/>
    <dgm:cxn modelId="{9A8A22BD-17ED-B647-BBA3-4AE6D05CF830}" type="presParOf" srcId="{56186994-4C40-8C4F-B2E2-CB58854E013E}" destId="{531A4FDA-8CF7-4A42-9FC5-654313CDD6B8}" srcOrd="1" destOrd="0" presId="urn:microsoft.com/office/officeart/2005/8/layout/radial2"/>
    <dgm:cxn modelId="{FD8A1C84-6223-724D-B6EC-29C130B6E57A}" type="presParOf" srcId="{A1F7AB0F-5431-5947-AEFD-2E2B2E5AEAB8}" destId="{AF8169E6-5455-AB49-993F-39E1FAA43DDE}" srcOrd="3" destOrd="0" presId="urn:microsoft.com/office/officeart/2005/8/layout/radial2"/>
    <dgm:cxn modelId="{1B996B64-0EC0-F141-BAC8-B2BE7E96DAB1}" type="presParOf" srcId="{A1F7AB0F-5431-5947-AEFD-2E2B2E5AEAB8}" destId="{6CEEFDEC-97E5-BA44-9D13-AEF560330573}" srcOrd="4" destOrd="0" presId="urn:microsoft.com/office/officeart/2005/8/layout/radial2"/>
    <dgm:cxn modelId="{3B003AD4-DA3B-7246-80C5-2239EBEF7E84}" type="presParOf" srcId="{6CEEFDEC-97E5-BA44-9D13-AEF560330573}" destId="{48671075-D25D-6B4F-9EAB-AF4279CFFB12}" srcOrd="0" destOrd="0" presId="urn:microsoft.com/office/officeart/2005/8/layout/radial2"/>
    <dgm:cxn modelId="{D4BD9A74-C566-3E4E-B02E-5F94B278AB3F}" type="presParOf" srcId="{6CEEFDEC-97E5-BA44-9D13-AEF560330573}" destId="{389AFE05-5D56-8645-9A1F-FE1E7E23FAA4}" srcOrd="1" destOrd="0" presId="urn:microsoft.com/office/officeart/2005/8/layout/radial2"/>
    <dgm:cxn modelId="{F03C8AF1-9413-024D-990F-168C0A9AB3BF}" type="presParOf" srcId="{A1F7AB0F-5431-5947-AEFD-2E2B2E5AEAB8}" destId="{A530582B-7CAD-AF44-BACD-AECA9A4A8DB7}" srcOrd="5" destOrd="0" presId="urn:microsoft.com/office/officeart/2005/8/layout/radial2"/>
    <dgm:cxn modelId="{441825B6-6F97-4541-ADDC-CDECECCB02A2}" type="presParOf" srcId="{A1F7AB0F-5431-5947-AEFD-2E2B2E5AEAB8}" destId="{1CA9BD3B-D865-BF4B-803E-A6116E63A5A3}" srcOrd="6" destOrd="0" presId="urn:microsoft.com/office/officeart/2005/8/layout/radial2"/>
    <dgm:cxn modelId="{456F1AEC-6F32-8F45-AAE8-899E695E0959}" type="presParOf" srcId="{1CA9BD3B-D865-BF4B-803E-A6116E63A5A3}" destId="{F1D1CF2D-091F-2445-AF60-DC48891159A1}" srcOrd="0" destOrd="0" presId="urn:microsoft.com/office/officeart/2005/8/layout/radial2"/>
    <dgm:cxn modelId="{113E9839-03D7-C645-BCD9-89D9D8C53FF1}" type="presParOf" srcId="{1CA9BD3B-D865-BF4B-803E-A6116E63A5A3}" destId="{D7BB0D5E-D632-8343-BB7C-B53614532D4B}"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52982949-8B43-5B4E-8319-A47120DC1F07}" type="doc">
      <dgm:prSet loTypeId="urn:microsoft.com/office/officeart/2005/8/layout/radial2" loCatId="" qsTypeId="urn:microsoft.com/office/officeart/2005/8/quickstyle/3d2" qsCatId="3D" csTypeId="urn:microsoft.com/office/officeart/2005/8/colors/accent5_4" csCatId="accent5" phldr="1"/>
      <dgm:spPr/>
      <dgm:t>
        <a:bodyPr/>
        <a:lstStyle/>
        <a:p>
          <a:endParaRPr lang="en-GB"/>
        </a:p>
      </dgm:t>
    </dgm:pt>
    <dgm:pt modelId="{C84C47E0-9A8F-3346-AE13-F81EB0971DEB}">
      <dgm:prSet phldrT="[Text]"/>
      <dgm:spPr/>
      <dgm:t>
        <a:bodyPr/>
        <a:lstStyle/>
        <a:p>
          <a:r>
            <a:rPr lang="en-GB" dirty="0"/>
            <a:t>Bayesian Hierarchical Framework</a:t>
          </a:r>
        </a:p>
      </dgm:t>
    </dgm:pt>
    <dgm:pt modelId="{C171AD7F-703D-F841-A418-ADAD72242D81}" type="parTrans" cxnId="{F9AA4FEE-635A-8448-A101-FC3FC2D76705}">
      <dgm:prSet/>
      <dgm:spPr/>
      <dgm:t>
        <a:bodyPr/>
        <a:lstStyle/>
        <a:p>
          <a:endParaRPr lang="en-GB"/>
        </a:p>
      </dgm:t>
    </dgm:pt>
    <dgm:pt modelId="{314F3824-6D48-1448-A2DB-B4F2FBC636DF}" type="sibTrans" cxnId="{F9AA4FEE-635A-8448-A101-FC3FC2D76705}">
      <dgm:prSet/>
      <dgm:spPr/>
      <dgm:t>
        <a:bodyPr/>
        <a:lstStyle/>
        <a:p>
          <a:endParaRPr lang="en-GB"/>
        </a:p>
      </dgm:t>
    </dgm:pt>
    <dgm:pt modelId="{411EC957-4928-EC46-81B2-9B35676F23D4}">
      <dgm:prSet/>
      <dgm:spPr>
        <a:solidFill>
          <a:srgbClr val="6999CD"/>
        </a:solidFill>
      </dgm:spPr>
      <dgm:t>
        <a:bodyPr/>
        <a:lstStyle/>
        <a:p>
          <a:r>
            <a:rPr lang="en-GB" dirty="0"/>
            <a:t>Model Choice</a:t>
          </a:r>
        </a:p>
      </dgm:t>
    </dgm:pt>
    <dgm:pt modelId="{78942ECB-FB53-F547-BD32-F1E219D0550F}" type="parTrans" cxnId="{E8635209-4A80-5D4E-B2B3-7ED1F6A03C68}">
      <dgm:prSet/>
      <dgm:spPr/>
      <dgm:t>
        <a:bodyPr/>
        <a:lstStyle/>
        <a:p>
          <a:endParaRPr lang="en-GB"/>
        </a:p>
      </dgm:t>
    </dgm:pt>
    <dgm:pt modelId="{CA01217D-B7D8-3640-9BAD-A6403EAB3AAB}" type="sibTrans" cxnId="{E8635209-4A80-5D4E-B2B3-7ED1F6A03C68}">
      <dgm:prSet/>
      <dgm:spPr/>
      <dgm:t>
        <a:bodyPr/>
        <a:lstStyle/>
        <a:p>
          <a:endParaRPr lang="en-GB"/>
        </a:p>
      </dgm:t>
    </dgm:pt>
    <dgm:pt modelId="{19B76D74-0DE5-494B-B0C2-0C01C7ECB9F6}">
      <dgm:prSet/>
      <dgm:spPr/>
      <dgm:t>
        <a:bodyPr/>
        <a:lstStyle/>
        <a:p>
          <a:r>
            <a:rPr lang="en-GB" dirty="0"/>
            <a:t>Uncertainty Method</a:t>
          </a:r>
        </a:p>
      </dgm:t>
    </dgm:pt>
    <dgm:pt modelId="{7BE539B9-55CA-8044-AA4D-D73ED86725B5}" type="parTrans" cxnId="{D96E9F14-7C23-1B47-9A13-8CCE102CE194}">
      <dgm:prSet/>
      <dgm:spPr/>
      <dgm:t>
        <a:bodyPr/>
        <a:lstStyle/>
        <a:p>
          <a:endParaRPr lang="en-GB"/>
        </a:p>
      </dgm:t>
    </dgm:pt>
    <dgm:pt modelId="{189547D4-8578-CD40-B1A4-7E649DAAE695}" type="sibTrans" cxnId="{D96E9F14-7C23-1B47-9A13-8CCE102CE194}">
      <dgm:prSet/>
      <dgm:spPr/>
      <dgm:t>
        <a:bodyPr/>
        <a:lstStyle/>
        <a:p>
          <a:endParaRPr lang="en-GB"/>
        </a:p>
      </dgm:t>
    </dgm:pt>
    <dgm:pt modelId="{CD1C5443-ACE4-DF44-8186-77D9D0C9B4F4}">
      <dgm:prSet custT="1"/>
      <dgm:spPr/>
      <dgm:t>
        <a:bodyPr/>
        <a:lstStyle/>
        <a:p>
          <a:r>
            <a:rPr lang="en-IE" sz="2000" dirty="0"/>
            <a:t>Prior information &amp; likelihood to estimate parameters</a:t>
          </a:r>
          <a:endParaRPr lang="en-GB" sz="2000" dirty="0"/>
        </a:p>
      </dgm:t>
    </dgm:pt>
    <dgm:pt modelId="{C5D70F11-4720-4249-8ECF-69A7A3DECFC8}" type="parTrans" cxnId="{02073F13-E2B6-0E44-8AB7-C5757CF16069}">
      <dgm:prSet/>
      <dgm:spPr/>
      <dgm:t>
        <a:bodyPr/>
        <a:lstStyle/>
        <a:p>
          <a:endParaRPr lang="en-GB"/>
        </a:p>
      </dgm:t>
    </dgm:pt>
    <dgm:pt modelId="{A5880AA2-4CBC-4444-99FF-BABBB7C1BBC4}" type="sibTrans" cxnId="{02073F13-E2B6-0E44-8AB7-C5757CF16069}">
      <dgm:prSet/>
      <dgm:spPr/>
      <dgm:t>
        <a:bodyPr/>
        <a:lstStyle/>
        <a:p>
          <a:endParaRPr lang="en-GB"/>
        </a:p>
      </dgm:t>
    </dgm:pt>
    <dgm:pt modelId="{4EE6A767-0A1C-3D44-8FF5-E9132919E8A2}" type="pres">
      <dgm:prSet presAssocID="{52982949-8B43-5B4E-8319-A47120DC1F07}" presName="composite" presStyleCnt="0">
        <dgm:presLayoutVars>
          <dgm:chMax val="5"/>
          <dgm:dir/>
          <dgm:animLvl val="ctr"/>
          <dgm:resizeHandles val="exact"/>
        </dgm:presLayoutVars>
      </dgm:prSet>
      <dgm:spPr/>
    </dgm:pt>
    <dgm:pt modelId="{A1F7AB0F-5431-5947-AEFD-2E2B2E5AEAB8}" type="pres">
      <dgm:prSet presAssocID="{52982949-8B43-5B4E-8319-A47120DC1F07}" presName="cycle" presStyleCnt="0"/>
      <dgm:spPr/>
    </dgm:pt>
    <dgm:pt modelId="{C7180F84-0645-D74A-98C2-1EAB1829109A}" type="pres">
      <dgm:prSet presAssocID="{52982949-8B43-5B4E-8319-A47120DC1F07}" presName="centerShape" presStyleCnt="0"/>
      <dgm:spPr/>
    </dgm:pt>
    <dgm:pt modelId="{0D88DCB5-B296-F047-982F-5CABAB398832}" type="pres">
      <dgm:prSet presAssocID="{52982949-8B43-5B4E-8319-A47120DC1F07}" presName="connSite" presStyleLbl="node1" presStyleIdx="0" presStyleCnt="4"/>
      <dgm:spPr/>
    </dgm:pt>
    <dgm:pt modelId="{C60BE554-C210-8D43-9667-6D60B4E56FF0}" type="pres">
      <dgm:prSet presAssocID="{52982949-8B43-5B4E-8319-A47120DC1F07}" presName="visible" presStyleLbl="node1" presStyleIdx="0" presStyleCnt="4" custLinFactNeighborY="905"/>
      <dgm:spPr>
        <a:blipFill>
          <a:blip xmlns:r="http://schemas.openxmlformats.org/officeDocument/2006/relationships" r:embed="rId1">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dgm:spPr>
    </dgm:pt>
    <dgm:pt modelId="{5ACB1964-3156-144F-83A3-4EEDE6DFBC03}" type="pres">
      <dgm:prSet presAssocID="{C171AD7F-703D-F841-A418-ADAD72242D81}" presName="Name25" presStyleLbl="parChTrans1D1" presStyleIdx="0" presStyleCnt="3"/>
      <dgm:spPr/>
    </dgm:pt>
    <dgm:pt modelId="{56186994-4C40-8C4F-B2E2-CB58854E013E}" type="pres">
      <dgm:prSet presAssocID="{C84C47E0-9A8F-3346-AE13-F81EB0971DEB}" presName="node" presStyleCnt="0"/>
      <dgm:spPr/>
    </dgm:pt>
    <dgm:pt modelId="{3B4A4351-A375-2A4A-94A8-1F005A1DD5A8}" type="pres">
      <dgm:prSet presAssocID="{C84C47E0-9A8F-3346-AE13-F81EB0971DEB}" presName="parentNode" presStyleLbl="node1" presStyleIdx="1" presStyleCnt="4">
        <dgm:presLayoutVars>
          <dgm:chMax val="1"/>
          <dgm:bulletEnabled val="1"/>
        </dgm:presLayoutVars>
      </dgm:prSet>
      <dgm:spPr/>
    </dgm:pt>
    <dgm:pt modelId="{531A4FDA-8CF7-4A42-9FC5-654313CDD6B8}" type="pres">
      <dgm:prSet presAssocID="{C84C47E0-9A8F-3346-AE13-F81EB0971DEB}" presName="childNode" presStyleLbl="revTx" presStyleIdx="0" presStyleCnt="1">
        <dgm:presLayoutVars>
          <dgm:bulletEnabled val="1"/>
        </dgm:presLayoutVars>
      </dgm:prSet>
      <dgm:spPr/>
    </dgm:pt>
    <dgm:pt modelId="{AF8169E6-5455-AB49-993F-39E1FAA43DDE}" type="pres">
      <dgm:prSet presAssocID="{78942ECB-FB53-F547-BD32-F1E219D0550F}" presName="Name25" presStyleLbl="parChTrans1D1" presStyleIdx="1" presStyleCnt="3"/>
      <dgm:spPr/>
    </dgm:pt>
    <dgm:pt modelId="{6CEEFDEC-97E5-BA44-9D13-AEF560330573}" type="pres">
      <dgm:prSet presAssocID="{411EC957-4928-EC46-81B2-9B35676F23D4}" presName="node" presStyleCnt="0"/>
      <dgm:spPr/>
    </dgm:pt>
    <dgm:pt modelId="{48671075-D25D-6B4F-9EAB-AF4279CFFB12}" type="pres">
      <dgm:prSet presAssocID="{411EC957-4928-EC46-81B2-9B35676F23D4}" presName="parentNode" presStyleLbl="node1" presStyleIdx="2" presStyleCnt="4">
        <dgm:presLayoutVars>
          <dgm:chMax val="1"/>
          <dgm:bulletEnabled val="1"/>
        </dgm:presLayoutVars>
      </dgm:prSet>
      <dgm:spPr/>
    </dgm:pt>
    <dgm:pt modelId="{389AFE05-5D56-8645-9A1F-FE1E7E23FAA4}" type="pres">
      <dgm:prSet presAssocID="{411EC957-4928-EC46-81B2-9B35676F23D4}" presName="childNode" presStyleLbl="revTx" presStyleIdx="0" presStyleCnt="1">
        <dgm:presLayoutVars>
          <dgm:bulletEnabled val="1"/>
        </dgm:presLayoutVars>
      </dgm:prSet>
      <dgm:spPr/>
    </dgm:pt>
    <dgm:pt modelId="{A530582B-7CAD-AF44-BACD-AECA9A4A8DB7}" type="pres">
      <dgm:prSet presAssocID="{7BE539B9-55CA-8044-AA4D-D73ED86725B5}" presName="Name25" presStyleLbl="parChTrans1D1" presStyleIdx="2" presStyleCnt="3"/>
      <dgm:spPr/>
    </dgm:pt>
    <dgm:pt modelId="{1CA9BD3B-D865-BF4B-803E-A6116E63A5A3}" type="pres">
      <dgm:prSet presAssocID="{19B76D74-0DE5-494B-B0C2-0C01C7ECB9F6}" presName="node" presStyleCnt="0"/>
      <dgm:spPr/>
    </dgm:pt>
    <dgm:pt modelId="{F1D1CF2D-091F-2445-AF60-DC48891159A1}" type="pres">
      <dgm:prSet presAssocID="{19B76D74-0DE5-494B-B0C2-0C01C7ECB9F6}" presName="parentNode" presStyleLbl="node1" presStyleIdx="3" presStyleCnt="4">
        <dgm:presLayoutVars>
          <dgm:chMax val="1"/>
          <dgm:bulletEnabled val="1"/>
        </dgm:presLayoutVars>
      </dgm:prSet>
      <dgm:spPr/>
    </dgm:pt>
    <dgm:pt modelId="{D7BB0D5E-D632-8343-BB7C-B53614532D4B}" type="pres">
      <dgm:prSet presAssocID="{19B76D74-0DE5-494B-B0C2-0C01C7ECB9F6}" presName="childNode" presStyleLbl="revTx" presStyleIdx="0" presStyleCnt="1">
        <dgm:presLayoutVars>
          <dgm:bulletEnabled val="1"/>
        </dgm:presLayoutVars>
      </dgm:prSet>
      <dgm:spPr/>
    </dgm:pt>
  </dgm:ptLst>
  <dgm:cxnLst>
    <dgm:cxn modelId="{E8635209-4A80-5D4E-B2B3-7ED1F6A03C68}" srcId="{52982949-8B43-5B4E-8319-A47120DC1F07}" destId="{411EC957-4928-EC46-81B2-9B35676F23D4}" srcOrd="1" destOrd="0" parTransId="{78942ECB-FB53-F547-BD32-F1E219D0550F}" sibTransId="{CA01217D-B7D8-3640-9BAD-A6403EAB3AAB}"/>
    <dgm:cxn modelId="{02073F13-E2B6-0E44-8AB7-C5757CF16069}" srcId="{C84C47E0-9A8F-3346-AE13-F81EB0971DEB}" destId="{CD1C5443-ACE4-DF44-8186-77D9D0C9B4F4}" srcOrd="0" destOrd="0" parTransId="{C5D70F11-4720-4249-8ECF-69A7A3DECFC8}" sibTransId="{A5880AA2-4CBC-4444-99FF-BABBB7C1BBC4}"/>
    <dgm:cxn modelId="{D96E9F14-7C23-1B47-9A13-8CCE102CE194}" srcId="{52982949-8B43-5B4E-8319-A47120DC1F07}" destId="{19B76D74-0DE5-494B-B0C2-0C01C7ECB9F6}" srcOrd="2" destOrd="0" parTransId="{7BE539B9-55CA-8044-AA4D-D73ED86725B5}" sibTransId="{189547D4-8578-CD40-B1A4-7E649DAAE695}"/>
    <dgm:cxn modelId="{FAEAB719-EAE5-664D-B40D-B630FEDBB9CA}" type="presOf" srcId="{C84C47E0-9A8F-3346-AE13-F81EB0971DEB}" destId="{3B4A4351-A375-2A4A-94A8-1F005A1DD5A8}" srcOrd="0" destOrd="0" presId="urn:microsoft.com/office/officeart/2005/8/layout/radial2"/>
    <dgm:cxn modelId="{61E81F27-83BE-D347-84C5-76FEF073C6AB}" type="presOf" srcId="{C171AD7F-703D-F841-A418-ADAD72242D81}" destId="{5ACB1964-3156-144F-83A3-4EEDE6DFBC03}" srcOrd="0" destOrd="0" presId="urn:microsoft.com/office/officeart/2005/8/layout/radial2"/>
    <dgm:cxn modelId="{56F64338-FE29-894E-B1A5-AF4E30B70D4C}" type="presOf" srcId="{52982949-8B43-5B4E-8319-A47120DC1F07}" destId="{4EE6A767-0A1C-3D44-8FF5-E9132919E8A2}" srcOrd="0" destOrd="0" presId="urn:microsoft.com/office/officeart/2005/8/layout/radial2"/>
    <dgm:cxn modelId="{78C99D48-296C-A34C-B727-BBC9998E01D4}" type="presOf" srcId="{19B76D74-0DE5-494B-B0C2-0C01C7ECB9F6}" destId="{F1D1CF2D-091F-2445-AF60-DC48891159A1}" srcOrd="0" destOrd="0" presId="urn:microsoft.com/office/officeart/2005/8/layout/radial2"/>
    <dgm:cxn modelId="{BF7F1494-5B82-C149-8F40-678AC2B2D869}" type="presOf" srcId="{7BE539B9-55CA-8044-AA4D-D73ED86725B5}" destId="{A530582B-7CAD-AF44-BACD-AECA9A4A8DB7}" srcOrd="0" destOrd="0" presId="urn:microsoft.com/office/officeart/2005/8/layout/radial2"/>
    <dgm:cxn modelId="{B65725AC-3E6E-2243-BCD6-86403A541573}" type="presOf" srcId="{CD1C5443-ACE4-DF44-8186-77D9D0C9B4F4}" destId="{531A4FDA-8CF7-4A42-9FC5-654313CDD6B8}" srcOrd="0" destOrd="0" presId="urn:microsoft.com/office/officeart/2005/8/layout/radial2"/>
    <dgm:cxn modelId="{350785C3-75AD-B647-805B-AC3FC06CEE63}" type="presOf" srcId="{78942ECB-FB53-F547-BD32-F1E219D0550F}" destId="{AF8169E6-5455-AB49-993F-39E1FAA43DDE}" srcOrd="0" destOrd="0" presId="urn:microsoft.com/office/officeart/2005/8/layout/radial2"/>
    <dgm:cxn modelId="{C7DB07CE-FB6B-5340-8A6F-D15344F697E6}" type="presOf" srcId="{411EC957-4928-EC46-81B2-9B35676F23D4}" destId="{48671075-D25D-6B4F-9EAB-AF4279CFFB12}" srcOrd="0" destOrd="0" presId="urn:microsoft.com/office/officeart/2005/8/layout/radial2"/>
    <dgm:cxn modelId="{F9AA4FEE-635A-8448-A101-FC3FC2D76705}" srcId="{52982949-8B43-5B4E-8319-A47120DC1F07}" destId="{C84C47E0-9A8F-3346-AE13-F81EB0971DEB}" srcOrd="0" destOrd="0" parTransId="{C171AD7F-703D-F841-A418-ADAD72242D81}" sibTransId="{314F3824-6D48-1448-A2DB-B4F2FBC636DF}"/>
    <dgm:cxn modelId="{B8218215-D3B6-2A45-AE3D-61E63B7843FC}" type="presParOf" srcId="{4EE6A767-0A1C-3D44-8FF5-E9132919E8A2}" destId="{A1F7AB0F-5431-5947-AEFD-2E2B2E5AEAB8}" srcOrd="0" destOrd="0" presId="urn:microsoft.com/office/officeart/2005/8/layout/radial2"/>
    <dgm:cxn modelId="{E9A14B8A-9F1A-B949-A3FD-529ED27DB6E5}" type="presParOf" srcId="{A1F7AB0F-5431-5947-AEFD-2E2B2E5AEAB8}" destId="{C7180F84-0645-D74A-98C2-1EAB1829109A}" srcOrd="0" destOrd="0" presId="urn:microsoft.com/office/officeart/2005/8/layout/radial2"/>
    <dgm:cxn modelId="{8DB4ED0F-2E74-5941-809F-07ABD8B7EB1E}" type="presParOf" srcId="{C7180F84-0645-D74A-98C2-1EAB1829109A}" destId="{0D88DCB5-B296-F047-982F-5CABAB398832}" srcOrd="0" destOrd="0" presId="urn:microsoft.com/office/officeart/2005/8/layout/radial2"/>
    <dgm:cxn modelId="{2AAD96CF-5E98-7E42-914B-7884F05CA6F3}" type="presParOf" srcId="{C7180F84-0645-D74A-98C2-1EAB1829109A}" destId="{C60BE554-C210-8D43-9667-6D60B4E56FF0}" srcOrd="1" destOrd="0" presId="urn:microsoft.com/office/officeart/2005/8/layout/radial2"/>
    <dgm:cxn modelId="{2E7344D2-18B8-0641-90B0-18E5A7982970}" type="presParOf" srcId="{A1F7AB0F-5431-5947-AEFD-2E2B2E5AEAB8}" destId="{5ACB1964-3156-144F-83A3-4EEDE6DFBC03}" srcOrd="1" destOrd="0" presId="urn:microsoft.com/office/officeart/2005/8/layout/radial2"/>
    <dgm:cxn modelId="{C02E4130-1B6E-DC43-B625-7BB3E04ED22B}" type="presParOf" srcId="{A1F7AB0F-5431-5947-AEFD-2E2B2E5AEAB8}" destId="{56186994-4C40-8C4F-B2E2-CB58854E013E}" srcOrd="2" destOrd="0" presId="urn:microsoft.com/office/officeart/2005/8/layout/radial2"/>
    <dgm:cxn modelId="{49C73C4D-9D9A-9E44-B033-B061893B34B9}" type="presParOf" srcId="{56186994-4C40-8C4F-B2E2-CB58854E013E}" destId="{3B4A4351-A375-2A4A-94A8-1F005A1DD5A8}" srcOrd="0" destOrd="0" presId="urn:microsoft.com/office/officeart/2005/8/layout/radial2"/>
    <dgm:cxn modelId="{9A8A22BD-17ED-B647-BBA3-4AE6D05CF830}" type="presParOf" srcId="{56186994-4C40-8C4F-B2E2-CB58854E013E}" destId="{531A4FDA-8CF7-4A42-9FC5-654313CDD6B8}" srcOrd="1" destOrd="0" presId="urn:microsoft.com/office/officeart/2005/8/layout/radial2"/>
    <dgm:cxn modelId="{FD8A1C84-6223-724D-B6EC-29C130B6E57A}" type="presParOf" srcId="{A1F7AB0F-5431-5947-AEFD-2E2B2E5AEAB8}" destId="{AF8169E6-5455-AB49-993F-39E1FAA43DDE}" srcOrd="3" destOrd="0" presId="urn:microsoft.com/office/officeart/2005/8/layout/radial2"/>
    <dgm:cxn modelId="{1B996B64-0EC0-F141-BAC8-B2BE7E96DAB1}" type="presParOf" srcId="{A1F7AB0F-5431-5947-AEFD-2E2B2E5AEAB8}" destId="{6CEEFDEC-97E5-BA44-9D13-AEF560330573}" srcOrd="4" destOrd="0" presId="urn:microsoft.com/office/officeart/2005/8/layout/radial2"/>
    <dgm:cxn modelId="{3B003AD4-DA3B-7246-80C5-2239EBEF7E84}" type="presParOf" srcId="{6CEEFDEC-97E5-BA44-9D13-AEF560330573}" destId="{48671075-D25D-6B4F-9EAB-AF4279CFFB12}" srcOrd="0" destOrd="0" presId="urn:microsoft.com/office/officeart/2005/8/layout/radial2"/>
    <dgm:cxn modelId="{D4BD9A74-C566-3E4E-B02E-5F94B278AB3F}" type="presParOf" srcId="{6CEEFDEC-97E5-BA44-9D13-AEF560330573}" destId="{389AFE05-5D56-8645-9A1F-FE1E7E23FAA4}" srcOrd="1" destOrd="0" presId="urn:microsoft.com/office/officeart/2005/8/layout/radial2"/>
    <dgm:cxn modelId="{F03C8AF1-9413-024D-990F-168C0A9AB3BF}" type="presParOf" srcId="{A1F7AB0F-5431-5947-AEFD-2E2B2E5AEAB8}" destId="{A530582B-7CAD-AF44-BACD-AECA9A4A8DB7}" srcOrd="5" destOrd="0" presId="urn:microsoft.com/office/officeart/2005/8/layout/radial2"/>
    <dgm:cxn modelId="{441825B6-6F97-4541-ADDC-CDECECCB02A2}" type="presParOf" srcId="{A1F7AB0F-5431-5947-AEFD-2E2B2E5AEAB8}" destId="{1CA9BD3B-D865-BF4B-803E-A6116E63A5A3}" srcOrd="6" destOrd="0" presId="urn:microsoft.com/office/officeart/2005/8/layout/radial2"/>
    <dgm:cxn modelId="{456F1AEC-6F32-8F45-AAE8-899E695E0959}" type="presParOf" srcId="{1CA9BD3B-D865-BF4B-803E-A6116E63A5A3}" destId="{F1D1CF2D-091F-2445-AF60-DC48891159A1}" srcOrd="0" destOrd="0" presId="urn:microsoft.com/office/officeart/2005/8/layout/radial2"/>
    <dgm:cxn modelId="{113E9839-03D7-C645-BCD9-89D9D8C53FF1}" type="presParOf" srcId="{1CA9BD3B-D865-BF4B-803E-A6116E63A5A3}" destId="{D7BB0D5E-D632-8343-BB7C-B53614532D4B}"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52982949-8B43-5B4E-8319-A47120DC1F07}" type="doc">
      <dgm:prSet loTypeId="urn:microsoft.com/office/officeart/2005/8/layout/radial2" loCatId="" qsTypeId="urn:microsoft.com/office/officeart/2005/8/quickstyle/3d2" qsCatId="3D" csTypeId="urn:microsoft.com/office/officeart/2005/8/colors/accent5_4" csCatId="accent5" phldr="1"/>
      <dgm:spPr/>
      <dgm:t>
        <a:bodyPr/>
        <a:lstStyle/>
        <a:p>
          <a:endParaRPr lang="en-GB"/>
        </a:p>
      </dgm:t>
    </dgm:pt>
    <dgm:pt modelId="{C84C47E0-9A8F-3346-AE13-F81EB0971DEB}">
      <dgm:prSet phldrT="[Text]"/>
      <dgm:spPr/>
      <dgm:t>
        <a:bodyPr/>
        <a:lstStyle/>
        <a:p>
          <a:r>
            <a:rPr lang="en-GB" dirty="0"/>
            <a:t>Bayesian Hierarchical Framework</a:t>
          </a:r>
        </a:p>
      </dgm:t>
    </dgm:pt>
    <dgm:pt modelId="{C171AD7F-703D-F841-A418-ADAD72242D81}" type="parTrans" cxnId="{F9AA4FEE-635A-8448-A101-FC3FC2D76705}">
      <dgm:prSet/>
      <dgm:spPr/>
      <dgm:t>
        <a:bodyPr/>
        <a:lstStyle/>
        <a:p>
          <a:endParaRPr lang="en-GB"/>
        </a:p>
      </dgm:t>
    </dgm:pt>
    <dgm:pt modelId="{314F3824-6D48-1448-A2DB-B4F2FBC636DF}" type="sibTrans" cxnId="{F9AA4FEE-635A-8448-A101-FC3FC2D76705}">
      <dgm:prSet/>
      <dgm:spPr/>
      <dgm:t>
        <a:bodyPr/>
        <a:lstStyle/>
        <a:p>
          <a:endParaRPr lang="en-GB"/>
        </a:p>
      </dgm:t>
    </dgm:pt>
    <dgm:pt modelId="{411EC957-4928-EC46-81B2-9B35676F23D4}">
      <dgm:prSet/>
      <dgm:spPr>
        <a:solidFill>
          <a:srgbClr val="6999CD"/>
        </a:solidFill>
      </dgm:spPr>
      <dgm:t>
        <a:bodyPr/>
        <a:lstStyle/>
        <a:p>
          <a:r>
            <a:rPr lang="en-GB" dirty="0"/>
            <a:t>Model Choice</a:t>
          </a:r>
        </a:p>
      </dgm:t>
    </dgm:pt>
    <dgm:pt modelId="{78942ECB-FB53-F547-BD32-F1E219D0550F}" type="parTrans" cxnId="{E8635209-4A80-5D4E-B2B3-7ED1F6A03C68}">
      <dgm:prSet/>
      <dgm:spPr/>
      <dgm:t>
        <a:bodyPr/>
        <a:lstStyle/>
        <a:p>
          <a:endParaRPr lang="en-GB"/>
        </a:p>
      </dgm:t>
    </dgm:pt>
    <dgm:pt modelId="{CA01217D-B7D8-3640-9BAD-A6403EAB3AAB}" type="sibTrans" cxnId="{E8635209-4A80-5D4E-B2B3-7ED1F6A03C68}">
      <dgm:prSet/>
      <dgm:spPr/>
      <dgm:t>
        <a:bodyPr/>
        <a:lstStyle/>
        <a:p>
          <a:endParaRPr lang="en-GB"/>
        </a:p>
      </dgm:t>
    </dgm:pt>
    <dgm:pt modelId="{19B76D74-0DE5-494B-B0C2-0C01C7ECB9F6}">
      <dgm:prSet/>
      <dgm:spPr/>
      <dgm:t>
        <a:bodyPr/>
        <a:lstStyle/>
        <a:p>
          <a:r>
            <a:rPr lang="en-GB" dirty="0"/>
            <a:t>Uncertainty Method</a:t>
          </a:r>
        </a:p>
      </dgm:t>
    </dgm:pt>
    <dgm:pt modelId="{7BE539B9-55CA-8044-AA4D-D73ED86725B5}" type="parTrans" cxnId="{D96E9F14-7C23-1B47-9A13-8CCE102CE194}">
      <dgm:prSet/>
      <dgm:spPr/>
      <dgm:t>
        <a:bodyPr/>
        <a:lstStyle/>
        <a:p>
          <a:endParaRPr lang="en-GB"/>
        </a:p>
      </dgm:t>
    </dgm:pt>
    <dgm:pt modelId="{189547D4-8578-CD40-B1A4-7E649DAAE695}" type="sibTrans" cxnId="{D96E9F14-7C23-1B47-9A13-8CCE102CE194}">
      <dgm:prSet/>
      <dgm:spPr/>
      <dgm:t>
        <a:bodyPr/>
        <a:lstStyle/>
        <a:p>
          <a:endParaRPr lang="en-GB"/>
        </a:p>
      </dgm:t>
    </dgm:pt>
    <dgm:pt modelId="{9E2FC140-BAE8-5341-B401-5E9C966502CF}">
      <dgm:prSet custT="1"/>
      <dgm:spPr/>
      <dgm:t>
        <a:bodyPr anchor="t"/>
        <a:lstStyle/>
        <a:p>
          <a:r>
            <a:rPr lang="en-GB" sz="2000" b="1" dirty="0"/>
            <a:t>Gaussian Process</a:t>
          </a:r>
        </a:p>
      </dgm:t>
    </dgm:pt>
    <dgm:pt modelId="{4CB06629-7600-B048-9E08-1A709EBC7132}" type="parTrans" cxnId="{C511A2EB-3375-6241-821D-F79BDAADE902}">
      <dgm:prSet/>
      <dgm:spPr/>
      <dgm:t>
        <a:bodyPr/>
        <a:lstStyle/>
        <a:p>
          <a:endParaRPr lang="en-GB"/>
        </a:p>
      </dgm:t>
    </dgm:pt>
    <dgm:pt modelId="{BFC05AED-2332-9E4F-9C9A-AA970CFBF14B}" type="sibTrans" cxnId="{C511A2EB-3375-6241-821D-F79BDAADE902}">
      <dgm:prSet/>
      <dgm:spPr/>
      <dgm:t>
        <a:bodyPr/>
        <a:lstStyle/>
        <a:p>
          <a:endParaRPr lang="en-GB"/>
        </a:p>
      </dgm:t>
    </dgm:pt>
    <dgm:pt modelId="{87FB86CD-F576-4745-B135-EEF3929E6229}">
      <dgm:prSet custT="1"/>
      <dgm:spPr/>
      <dgm:t>
        <a:bodyPr/>
        <a:lstStyle/>
        <a:p>
          <a:r>
            <a:rPr lang="en-GB" sz="2000" b="1" dirty="0"/>
            <a:t>Generalised</a:t>
          </a:r>
          <a:r>
            <a:rPr lang="en-GB" sz="2000" b="1" baseline="0" dirty="0"/>
            <a:t> Additive Model[4]</a:t>
          </a:r>
          <a:endParaRPr lang="en-GB" sz="2000" b="1" dirty="0"/>
        </a:p>
      </dgm:t>
    </dgm:pt>
    <dgm:pt modelId="{F7AC469E-EBAB-4444-A074-2651C035E278}" type="parTrans" cxnId="{F9D1E937-A68D-3440-9B77-7E59D8D186EE}">
      <dgm:prSet/>
      <dgm:spPr/>
      <dgm:t>
        <a:bodyPr/>
        <a:lstStyle/>
        <a:p>
          <a:endParaRPr lang="en-GB"/>
        </a:p>
      </dgm:t>
    </dgm:pt>
    <dgm:pt modelId="{D781D720-1930-F541-B915-2D4B9F6E51A9}" type="sibTrans" cxnId="{F9D1E937-A68D-3440-9B77-7E59D8D186EE}">
      <dgm:prSet/>
      <dgm:spPr/>
      <dgm:t>
        <a:bodyPr/>
        <a:lstStyle/>
        <a:p>
          <a:endParaRPr lang="en-GB"/>
        </a:p>
      </dgm:t>
    </dgm:pt>
    <dgm:pt modelId="{60E06245-14EA-E04F-BF0A-CA65B00F2283}">
      <dgm:prSet custT="1"/>
      <dgm:spPr/>
      <dgm:t>
        <a:bodyPr anchor="t"/>
        <a:lstStyle/>
        <a:p>
          <a:r>
            <a:rPr lang="en-GB" sz="2000" dirty="0"/>
            <a:t>Linear Regression</a:t>
          </a:r>
        </a:p>
      </dgm:t>
    </dgm:pt>
    <dgm:pt modelId="{2C913DAC-12B0-6744-B590-BFCBD442D475}" type="parTrans" cxnId="{DF428A68-96B5-E84F-81FC-18391275DB9C}">
      <dgm:prSet/>
      <dgm:spPr/>
    </dgm:pt>
    <dgm:pt modelId="{8A6F1BB1-4802-7648-9CD9-C02D317D4CE4}" type="sibTrans" cxnId="{DF428A68-96B5-E84F-81FC-18391275DB9C}">
      <dgm:prSet/>
      <dgm:spPr/>
    </dgm:pt>
    <dgm:pt modelId="{B785F5CB-7197-0549-85F6-E119BFDDC9D8}">
      <dgm:prSet custT="1"/>
      <dgm:spPr/>
      <dgm:t>
        <a:bodyPr anchor="t"/>
        <a:lstStyle/>
        <a:p>
          <a:r>
            <a:rPr lang="en-GB" sz="2000" dirty="0"/>
            <a:t>Change Point</a:t>
          </a:r>
        </a:p>
      </dgm:t>
    </dgm:pt>
    <dgm:pt modelId="{BB3762A2-BE11-2445-8E1E-A8E81C544F7E}" type="parTrans" cxnId="{8289C065-8E10-2F46-BF8D-BACDE213E1D5}">
      <dgm:prSet/>
      <dgm:spPr/>
    </dgm:pt>
    <dgm:pt modelId="{E93019FB-01E2-C54D-8D5C-5266C4CEF6DE}" type="sibTrans" cxnId="{8289C065-8E10-2F46-BF8D-BACDE213E1D5}">
      <dgm:prSet/>
      <dgm:spPr/>
    </dgm:pt>
    <dgm:pt modelId="{4EE6A767-0A1C-3D44-8FF5-E9132919E8A2}" type="pres">
      <dgm:prSet presAssocID="{52982949-8B43-5B4E-8319-A47120DC1F07}" presName="composite" presStyleCnt="0">
        <dgm:presLayoutVars>
          <dgm:chMax val="5"/>
          <dgm:dir/>
          <dgm:animLvl val="ctr"/>
          <dgm:resizeHandles val="exact"/>
        </dgm:presLayoutVars>
      </dgm:prSet>
      <dgm:spPr/>
    </dgm:pt>
    <dgm:pt modelId="{A1F7AB0F-5431-5947-AEFD-2E2B2E5AEAB8}" type="pres">
      <dgm:prSet presAssocID="{52982949-8B43-5B4E-8319-A47120DC1F07}" presName="cycle" presStyleCnt="0"/>
      <dgm:spPr/>
    </dgm:pt>
    <dgm:pt modelId="{C7180F84-0645-D74A-98C2-1EAB1829109A}" type="pres">
      <dgm:prSet presAssocID="{52982949-8B43-5B4E-8319-A47120DC1F07}" presName="centerShape" presStyleCnt="0"/>
      <dgm:spPr/>
    </dgm:pt>
    <dgm:pt modelId="{0D88DCB5-B296-F047-982F-5CABAB398832}" type="pres">
      <dgm:prSet presAssocID="{52982949-8B43-5B4E-8319-A47120DC1F07}" presName="connSite" presStyleLbl="node1" presStyleIdx="0" presStyleCnt="4"/>
      <dgm:spPr/>
    </dgm:pt>
    <dgm:pt modelId="{C60BE554-C210-8D43-9667-6D60B4E56FF0}" type="pres">
      <dgm:prSet presAssocID="{52982949-8B43-5B4E-8319-A47120DC1F07}" presName="visible" presStyleLbl="node1" presStyleIdx="0" presStyleCnt="4" custLinFactNeighborY="905"/>
      <dgm:spPr>
        <a:blipFill>
          <a:blip xmlns:r="http://schemas.openxmlformats.org/officeDocument/2006/relationships" r:embed="rId1">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dgm:spPr>
    </dgm:pt>
    <dgm:pt modelId="{5ACB1964-3156-144F-83A3-4EEDE6DFBC03}" type="pres">
      <dgm:prSet presAssocID="{C171AD7F-703D-F841-A418-ADAD72242D81}" presName="Name25" presStyleLbl="parChTrans1D1" presStyleIdx="0" presStyleCnt="3"/>
      <dgm:spPr/>
    </dgm:pt>
    <dgm:pt modelId="{56186994-4C40-8C4F-B2E2-CB58854E013E}" type="pres">
      <dgm:prSet presAssocID="{C84C47E0-9A8F-3346-AE13-F81EB0971DEB}" presName="node" presStyleCnt="0"/>
      <dgm:spPr/>
    </dgm:pt>
    <dgm:pt modelId="{3B4A4351-A375-2A4A-94A8-1F005A1DD5A8}" type="pres">
      <dgm:prSet presAssocID="{C84C47E0-9A8F-3346-AE13-F81EB0971DEB}" presName="parentNode" presStyleLbl="node1" presStyleIdx="1" presStyleCnt="4">
        <dgm:presLayoutVars>
          <dgm:chMax val="1"/>
          <dgm:bulletEnabled val="1"/>
        </dgm:presLayoutVars>
      </dgm:prSet>
      <dgm:spPr/>
    </dgm:pt>
    <dgm:pt modelId="{531A4FDA-8CF7-4A42-9FC5-654313CDD6B8}" type="pres">
      <dgm:prSet presAssocID="{C84C47E0-9A8F-3346-AE13-F81EB0971DEB}" presName="childNode" presStyleLbl="revTx" presStyleIdx="0" presStyleCnt="1">
        <dgm:presLayoutVars>
          <dgm:bulletEnabled val="1"/>
        </dgm:presLayoutVars>
      </dgm:prSet>
      <dgm:spPr/>
    </dgm:pt>
    <dgm:pt modelId="{AF8169E6-5455-AB49-993F-39E1FAA43DDE}" type="pres">
      <dgm:prSet presAssocID="{78942ECB-FB53-F547-BD32-F1E219D0550F}" presName="Name25" presStyleLbl="parChTrans1D1" presStyleIdx="1" presStyleCnt="3"/>
      <dgm:spPr/>
    </dgm:pt>
    <dgm:pt modelId="{6CEEFDEC-97E5-BA44-9D13-AEF560330573}" type="pres">
      <dgm:prSet presAssocID="{411EC957-4928-EC46-81B2-9B35676F23D4}" presName="node" presStyleCnt="0"/>
      <dgm:spPr/>
    </dgm:pt>
    <dgm:pt modelId="{48671075-D25D-6B4F-9EAB-AF4279CFFB12}" type="pres">
      <dgm:prSet presAssocID="{411EC957-4928-EC46-81B2-9B35676F23D4}" presName="parentNode" presStyleLbl="node1" presStyleIdx="2" presStyleCnt="4">
        <dgm:presLayoutVars>
          <dgm:chMax val="1"/>
          <dgm:bulletEnabled val="1"/>
        </dgm:presLayoutVars>
      </dgm:prSet>
      <dgm:spPr/>
    </dgm:pt>
    <dgm:pt modelId="{389AFE05-5D56-8645-9A1F-FE1E7E23FAA4}" type="pres">
      <dgm:prSet presAssocID="{411EC957-4928-EC46-81B2-9B35676F23D4}" presName="childNode" presStyleLbl="revTx" presStyleIdx="0" presStyleCnt="1">
        <dgm:presLayoutVars>
          <dgm:bulletEnabled val="1"/>
        </dgm:presLayoutVars>
      </dgm:prSet>
      <dgm:spPr/>
    </dgm:pt>
    <dgm:pt modelId="{A530582B-7CAD-AF44-BACD-AECA9A4A8DB7}" type="pres">
      <dgm:prSet presAssocID="{7BE539B9-55CA-8044-AA4D-D73ED86725B5}" presName="Name25" presStyleLbl="parChTrans1D1" presStyleIdx="2" presStyleCnt="3"/>
      <dgm:spPr/>
    </dgm:pt>
    <dgm:pt modelId="{1CA9BD3B-D865-BF4B-803E-A6116E63A5A3}" type="pres">
      <dgm:prSet presAssocID="{19B76D74-0DE5-494B-B0C2-0C01C7ECB9F6}" presName="node" presStyleCnt="0"/>
      <dgm:spPr/>
    </dgm:pt>
    <dgm:pt modelId="{F1D1CF2D-091F-2445-AF60-DC48891159A1}" type="pres">
      <dgm:prSet presAssocID="{19B76D74-0DE5-494B-B0C2-0C01C7ECB9F6}" presName="parentNode" presStyleLbl="node1" presStyleIdx="3" presStyleCnt="4">
        <dgm:presLayoutVars>
          <dgm:chMax val="1"/>
          <dgm:bulletEnabled val="1"/>
        </dgm:presLayoutVars>
      </dgm:prSet>
      <dgm:spPr/>
    </dgm:pt>
    <dgm:pt modelId="{D7BB0D5E-D632-8343-BB7C-B53614532D4B}" type="pres">
      <dgm:prSet presAssocID="{19B76D74-0DE5-494B-B0C2-0C01C7ECB9F6}" presName="childNode" presStyleLbl="revTx" presStyleIdx="0" presStyleCnt="1">
        <dgm:presLayoutVars>
          <dgm:bulletEnabled val="1"/>
        </dgm:presLayoutVars>
      </dgm:prSet>
      <dgm:spPr/>
    </dgm:pt>
  </dgm:ptLst>
  <dgm:cxnLst>
    <dgm:cxn modelId="{E8635209-4A80-5D4E-B2B3-7ED1F6A03C68}" srcId="{52982949-8B43-5B4E-8319-A47120DC1F07}" destId="{411EC957-4928-EC46-81B2-9B35676F23D4}" srcOrd="1" destOrd="0" parTransId="{78942ECB-FB53-F547-BD32-F1E219D0550F}" sibTransId="{CA01217D-B7D8-3640-9BAD-A6403EAB3AAB}"/>
    <dgm:cxn modelId="{72151210-B485-8E41-9EE6-906EFE03BC3F}" type="presOf" srcId="{60E06245-14EA-E04F-BF0A-CA65B00F2283}" destId="{389AFE05-5D56-8645-9A1F-FE1E7E23FAA4}" srcOrd="0" destOrd="0" presId="urn:microsoft.com/office/officeart/2005/8/layout/radial2"/>
    <dgm:cxn modelId="{D96E9F14-7C23-1B47-9A13-8CCE102CE194}" srcId="{52982949-8B43-5B4E-8319-A47120DC1F07}" destId="{19B76D74-0DE5-494B-B0C2-0C01C7ECB9F6}" srcOrd="2" destOrd="0" parTransId="{7BE539B9-55CA-8044-AA4D-D73ED86725B5}" sibTransId="{189547D4-8578-CD40-B1A4-7E649DAAE695}"/>
    <dgm:cxn modelId="{FAEAB719-EAE5-664D-B40D-B630FEDBB9CA}" type="presOf" srcId="{C84C47E0-9A8F-3346-AE13-F81EB0971DEB}" destId="{3B4A4351-A375-2A4A-94A8-1F005A1DD5A8}" srcOrd="0" destOrd="0" presId="urn:microsoft.com/office/officeart/2005/8/layout/radial2"/>
    <dgm:cxn modelId="{61E81F27-83BE-D347-84C5-76FEF073C6AB}" type="presOf" srcId="{C171AD7F-703D-F841-A418-ADAD72242D81}" destId="{5ACB1964-3156-144F-83A3-4EEDE6DFBC03}" srcOrd="0" destOrd="0" presId="urn:microsoft.com/office/officeart/2005/8/layout/radial2"/>
    <dgm:cxn modelId="{F9D1E937-A68D-3440-9B77-7E59D8D186EE}" srcId="{411EC957-4928-EC46-81B2-9B35676F23D4}" destId="{87FB86CD-F576-4745-B135-EEF3929E6229}" srcOrd="3" destOrd="0" parTransId="{F7AC469E-EBAB-4444-A074-2651C035E278}" sibTransId="{D781D720-1930-F541-B915-2D4B9F6E51A9}"/>
    <dgm:cxn modelId="{56F64338-FE29-894E-B1A5-AF4E30B70D4C}" type="presOf" srcId="{52982949-8B43-5B4E-8319-A47120DC1F07}" destId="{4EE6A767-0A1C-3D44-8FF5-E9132919E8A2}" srcOrd="0" destOrd="0" presId="urn:microsoft.com/office/officeart/2005/8/layout/radial2"/>
    <dgm:cxn modelId="{78C99D48-296C-A34C-B727-BBC9998E01D4}" type="presOf" srcId="{19B76D74-0DE5-494B-B0C2-0C01C7ECB9F6}" destId="{F1D1CF2D-091F-2445-AF60-DC48891159A1}" srcOrd="0" destOrd="0" presId="urn:microsoft.com/office/officeart/2005/8/layout/radial2"/>
    <dgm:cxn modelId="{1BD1694F-7333-4840-9E4F-BFBD086B66C7}" type="presOf" srcId="{87FB86CD-F576-4745-B135-EEF3929E6229}" destId="{389AFE05-5D56-8645-9A1F-FE1E7E23FAA4}" srcOrd="0" destOrd="3" presId="urn:microsoft.com/office/officeart/2005/8/layout/radial2"/>
    <dgm:cxn modelId="{8289C065-8E10-2F46-BF8D-BACDE213E1D5}" srcId="{411EC957-4928-EC46-81B2-9B35676F23D4}" destId="{B785F5CB-7197-0549-85F6-E119BFDDC9D8}" srcOrd="1" destOrd="0" parTransId="{BB3762A2-BE11-2445-8E1E-A8E81C544F7E}" sibTransId="{E93019FB-01E2-C54D-8D5C-5266C4CEF6DE}"/>
    <dgm:cxn modelId="{DF428A68-96B5-E84F-81FC-18391275DB9C}" srcId="{411EC957-4928-EC46-81B2-9B35676F23D4}" destId="{60E06245-14EA-E04F-BF0A-CA65B00F2283}" srcOrd="0" destOrd="0" parTransId="{2C913DAC-12B0-6744-B590-BFCBD442D475}" sibTransId="{8A6F1BB1-4802-7648-9CD9-C02D317D4CE4}"/>
    <dgm:cxn modelId="{BF7F1494-5B82-C149-8F40-678AC2B2D869}" type="presOf" srcId="{7BE539B9-55CA-8044-AA4D-D73ED86725B5}" destId="{A530582B-7CAD-AF44-BACD-AECA9A4A8DB7}" srcOrd="0" destOrd="0" presId="urn:microsoft.com/office/officeart/2005/8/layout/radial2"/>
    <dgm:cxn modelId="{FECF78B0-60B6-7D4E-BAAE-0D0B7E0897DE}" type="presOf" srcId="{B785F5CB-7197-0549-85F6-E119BFDDC9D8}" destId="{389AFE05-5D56-8645-9A1F-FE1E7E23FAA4}" srcOrd="0" destOrd="1" presId="urn:microsoft.com/office/officeart/2005/8/layout/radial2"/>
    <dgm:cxn modelId="{350785C3-75AD-B647-805B-AC3FC06CEE63}" type="presOf" srcId="{78942ECB-FB53-F547-BD32-F1E219D0550F}" destId="{AF8169E6-5455-AB49-993F-39E1FAA43DDE}" srcOrd="0" destOrd="0" presId="urn:microsoft.com/office/officeart/2005/8/layout/radial2"/>
    <dgm:cxn modelId="{C7DB07CE-FB6B-5340-8A6F-D15344F697E6}" type="presOf" srcId="{411EC957-4928-EC46-81B2-9B35676F23D4}" destId="{48671075-D25D-6B4F-9EAB-AF4279CFFB12}" srcOrd="0" destOrd="0" presId="urn:microsoft.com/office/officeart/2005/8/layout/radial2"/>
    <dgm:cxn modelId="{C511A2EB-3375-6241-821D-F79BDAADE902}" srcId="{411EC957-4928-EC46-81B2-9B35676F23D4}" destId="{9E2FC140-BAE8-5341-B401-5E9C966502CF}" srcOrd="2" destOrd="0" parTransId="{4CB06629-7600-B048-9E08-1A709EBC7132}" sibTransId="{BFC05AED-2332-9E4F-9C9A-AA970CFBF14B}"/>
    <dgm:cxn modelId="{F9AA4FEE-635A-8448-A101-FC3FC2D76705}" srcId="{52982949-8B43-5B4E-8319-A47120DC1F07}" destId="{C84C47E0-9A8F-3346-AE13-F81EB0971DEB}" srcOrd="0" destOrd="0" parTransId="{C171AD7F-703D-F841-A418-ADAD72242D81}" sibTransId="{314F3824-6D48-1448-A2DB-B4F2FBC636DF}"/>
    <dgm:cxn modelId="{6C38FBFD-9281-374D-84FA-299AA66DA459}" type="presOf" srcId="{9E2FC140-BAE8-5341-B401-5E9C966502CF}" destId="{389AFE05-5D56-8645-9A1F-FE1E7E23FAA4}" srcOrd="0" destOrd="2" presId="urn:microsoft.com/office/officeart/2005/8/layout/radial2"/>
    <dgm:cxn modelId="{B8218215-D3B6-2A45-AE3D-61E63B7843FC}" type="presParOf" srcId="{4EE6A767-0A1C-3D44-8FF5-E9132919E8A2}" destId="{A1F7AB0F-5431-5947-AEFD-2E2B2E5AEAB8}" srcOrd="0" destOrd="0" presId="urn:microsoft.com/office/officeart/2005/8/layout/radial2"/>
    <dgm:cxn modelId="{E9A14B8A-9F1A-B949-A3FD-529ED27DB6E5}" type="presParOf" srcId="{A1F7AB0F-5431-5947-AEFD-2E2B2E5AEAB8}" destId="{C7180F84-0645-D74A-98C2-1EAB1829109A}" srcOrd="0" destOrd="0" presId="urn:microsoft.com/office/officeart/2005/8/layout/radial2"/>
    <dgm:cxn modelId="{8DB4ED0F-2E74-5941-809F-07ABD8B7EB1E}" type="presParOf" srcId="{C7180F84-0645-D74A-98C2-1EAB1829109A}" destId="{0D88DCB5-B296-F047-982F-5CABAB398832}" srcOrd="0" destOrd="0" presId="urn:microsoft.com/office/officeart/2005/8/layout/radial2"/>
    <dgm:cxn modelId="{2AAD96CF-5E98-7E42-914B-7884F05CA6F3}" type="presParOf" srcId="{C7180F84-0645-D74A-98C2-1EAB1829109A}" destId="{C60BE554-C210-8D43-9667-6D60B4E56FF0}" srcOrd="1" destOrd="0" presId="urn:microsoft.com/office/officeart/2005/8/layout/radial2"/>
    <dgm:cxn modelId="{2E7344D2-18B8-0641-90B0-18E5A7982970}" type="presParOf" srcId="{A1F7AB0F-5431-5947-AEFD-2E2B2E5AEAB8}" destId="{5ACB1964-3156-144F-83A3-4EEDE6DFBC03}" srcOrd="1" destOrd="0" presId="urn:microsoft.com/office/officeart/2005/8/layout/radial2"/>
    <dgm:cxn modelId="{C02E4130-1B6E-DC43-B625-7BB3E04ED22B}" type="presParOf" srcId="{A1F7AB0F-5431-5947-AEFD-2E2B2E5AEAB8}" destId="{56186994-4C40-8C4F-B2E2-CB58854E013E}" srcOrd="2" destOrd="0" presId="urn:microsoft.com/office/officeart/2005/8/layout/radial2"/>
    <dgm:cxn modelId="{49C73C4D-9D9A-9E44-B033-B061893B34B9}" type="presParOf" srcId="{56186994-4C40-8C4F-B2E2-CB58854E013E}" destId="{3B4A4351-A375-2A4A-94A8-1F005A1DD5A8}" srcOrd="0" destOrd="0" presId="urn:microsoft.com/office/officeart/2005/8/layout/radial2"/>
    <dgm:cxn modelId="{9A8A22BD-17ED-B647-BBA3-4AE6D05CF830}" type="presParOf" srcId="{56186994-4C40-8C4F-B2E2-CB58854E013E}" destId="{531A4FDA-8CF7-4A42-9FC5-654313CDD6B8}" srcOrd="1" destOrd="0" presId="urn:microsoft.com/office/officeart/2005/8/layout/radial2"/>
    <dgm:cxn modelId="{FD8A1C84-6223-724D-B6EC-29C130B6E57A}" type="presParOf" srcId="{A1F7AB0F-5431-5947-AEFD-2E2B2E5AEAB8}" destId="{AF8169E6-5455-AB49-993F-39E1FAA43DDE}" srcOrd="3" destOrd="0" presId="urn:microsoft.com/office/officeart/2005/8/layout/radial2"/>
    <dgm:cxn modelId="{1B996B64-0EC0-F141-BAC8-B2BE7E96DAB1}" type="presParOf" srcId="{A1F7AB0F-5431-5947-AEFD-2E2B2E5AEAB8}" destId="{6CEEFDEC-97E5-BA44-9D13-AEF560330573}" srcOrd="4" destOrd="0" presId="urn:microsoft.com/office/officeart/2005/8/layout/radial2"/>
    <dgm:cxn modelId="{3B003AD4-DA3B-7246-80C5-2239EBEF7E84}" type="presParOf" srcId="{6CEEFDEC-97E5-BA44-9D13-AEF560330573}" destId="{48671075-D25D-6B4F-9EAB-AF4279CFFB12}" srcOrd="0" destOrd="0" presId="urn:microsoft.com/office/officeart/2005/8/layout/radial2"/>
    <dgm:cxn modelId="{D4BD9A74-C566-3E4E-B02E-5F94B278AB3F}" type="presParOf" srcId="{6CEEFDEC-97E5-BA44-9D13-AEF560330573}" destId="{389AFE05-5D56-8645-9A1F-FE1E7E23FAA4}" srcOrd="1" destOrd="0" presId="urn:microsoft.com/office/officeart/2005/8/layout/radial2"/>
    <dgm:cxn modelId="{F03C8AF1-9413-024D-990F-168C0A9AB3BF}" type="presParOf" srcId="{A1F7AB0F-5431-5947-AEFD-2E2B2E5AEAB8}" destId="{A530582B-7CAD-AF44-BACD-AECA9A4A8DB7}" srcOrd="5" destOrd="0" presId="urn:microsoft.com/office/officeart/2005/8/layout/radial2"/>
    <dgm:cxn modelId="{441825B6-6F97-4541-ADDC-CDECECCB02A2}" type="presParOf" srcId="{A1F7AB0F-5431-5947-AEFD-2E2B2E5AEAB8}" destId="{1CA9BD3B-D865-BF4B-803E-A6116E63A5A3}" srcOrd="6" destOrd="0" presId="urn:microsoft.com/office/officeart/2005/8/layout/radial2"/>
    <dgm:cxn modelId="{456F1AEC-6F32-8F45-AAE8-899E695E0959}" type="presParOf" srcId="{1CA9BD3B-D865-BF4B-803E-A6116E63A5A3}" destId="{F1D1CF2D-091F-2445-AF60-DC48891159A1}" srcOrd="0" destOrd="0" presId="urn:microsoft.com/office/officeart/2005/8/layout/radial2"/>
    <dgm:cxn modelId="{113E9839-03D7-C645-BCD9-89D9D8C53FF1}" type="presParOf" srcId="{1CA9BD3B-D865-BF4B-803E-A6116E63A5A3}" destId="{D7BB0D5E-D632-8343-BB7C-B53614532D4B}" srcOrd="1" destOrd="0" presId="urn:microsoft.com/office/officeart/2005/8/layout/radial2"/>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52982949-8B43-5B4E-8319-A47120DC1F07}" type="doc">
      <dgm:prSet loTypeId="urn:microsoft.com/office/officeart/2005/8/layout/radial2" loCatId="" qsTypeId="urn:microsoft.com/office/officeart/2005/8/quickstyle/3d2" qsCatId="3D" csTypeId="urn:microsoft.com/office/officeart/2005/8/colors/accent5_4" csCatId="accent5" phldr="1"/>
      <dgm:spPr/>
      <dgm:t>
        <a:bodyPr/>
        <a:lstStyle/>
        <a:p>
          <a:endParaRPr lang="en-GB"/>
        </a:p>
      </dgm:t>
    </dgm:pt>
    <dgm:pt modelId="{C84C47E0-9A8F-3346-AE13-F81EB0971DEB}">
      <dgm:prSet phldrT="[Text]"/>
      <dgm:spPr/>
      <dgm:t>
        <a:bodyPr/>
        <a:lstStyle/>
        <a:p>
          <a:r>
            <a:rPr lang="en-GB" dirty="0"/>
            <a:t>Bayesian Hierarchical Framework</a:t>
          </a:r>
        </a:p>
      </dgm:t>
    </dgm:pt>
    <dgm:pt modelId="{C171AD7F-703D-F841-A418-ADAD72242D81}" type="parTrans" cxnId="{F9AA4FEE-635A-8448-A101-FC3FC2D76705}">
      <dgm:prSet/>
      <dgm:spPr/>
      <dgm:t>
        <a:bodyPr/>
        <a:lstStyle/>
        <a:p>
          <a:endParaRPr lang="en-GB"/>
        </a:p>
      </dgm:t>
    </dgm:pt>
    <dgm:pt modelId="{314F3824-6D48-1448-A2DB-B4F2FBC636DF}" type="sibTrans" cxnId="{F9AA4FEE-635A-8448-A101-FC3FC2D76705}">
      <dgm:prSet/>
      <dgm:spPr/>
      <dgm:t>
        <a:bodyPr/>
        <a:lstStyle/>
        <a:p>
          <a:endParaRPr lang="en-GB"/>
        </a:p>
      </dgm:t>
    </dgm:pt>
    <dgm:pt modelId="{411EC957-4928-EC46-81B2-9B35676F23D4}">
      <dgm:prSet/>
      <dgm:spPr>
        <a:solidFill>
          <a:srgbClr val="6999CD"/>
        </a:solidFill>
      </dgm:spPr>
      <dgm:t>
        <a:bodyPr/>
        <a:lstStyle/>
        <a:p>
          <a:r>
            <a:rPr lang="en-GB" dirty="0"/>
            <a:t>Model Choice</a:t>
          </a:r>
        </a:p>
      </dgm:t>
    </dgm:pt>
    <dgm:pt modelId="{78942ECB-FB53-F547-BD32-F1E219D0550F}" type="parTrans" cxnId="{E8635209-4A80-5D4E-B2B3-7ED1F6A03C68}">
      <dgm:prSet/>
      <dgm:spPr/>
      <dgm:t>
        <a:bodyPr/>
        <a:lstStyle/>
        <a:p>
          <a:endParaRPr lang="en-GB"/>
        </a:p>
      </dgm:t>
    </dgm:pt>
    <dgm:pt modelId="{CA01217D-B7D8-3640-9BAD-A6403EAB3AAB}" type="sibTrans" cxnId="{E8635209-4A80-5D4E-B2B3-7ED1F6A03C68}">
      <dgm:prSet/>
      <dgm:spPr/>
      <dgm:t>
        <a:bodyPr/>
        <a:lstStyle/>
        <a:p>
          <a:endParaRPr lang="en-GB"/>
        </a:p>
      </dgm:t>
    </dgm:pt>
    <dgm:pt modelId="{19B76D74-0DE5-494B-B0C2-0C01C7ECB9F6}">
      <dgm:prSet/>
      <dgm:spPr/>
      <dgm:t>
        <a:bodyPr/>
        <a:lstStyle/>
        <a:p>
          <a:r>
            <a:rPr lang="en-GB" dirty="0"/>
            <a:t>Uncertainty Method</a:t>
          </a:r>
        </a:p>
      </dgm:t>
    </dgm:pt>
    <dgm:pt modelId="{7BE539B9-55CA-8044-AA4D-D73ED86725B5}" type="parTrans" cxnId="{D96E9F14-7C23-1B47-9A13-8CCE102CE194}">
      <dgm:prSet/>
      <dgm:spPr/>
      <dgm:t>
        <a:bodyPr/>
        <a:lstStyle/>
        <a:p>
          <a:endParaRPr lang="en-GB"/>
        </a:p>
      </dgm:t>
    </dgm:pt>
    <dgm:pt modelId="{189547D4-8578-CD40-B1A4-7E649DAAE695}" type="sibTrans" cxnId="{D96E9F14-7C23-1B47-9A13-8CCE102CE194}">
      <dgm:prSet/>
      <dgm:spPr/>
      <dgm:t>
        <a:bodyPr/>
        <a:lstStyle/>
        <a:p>
          <a:endParaRPr lang="en-GB"/>
        </a:p>
      </dgm:t>
    </dgm:pt>
    <dgm:pt modelId="{60E06245-14EA-E04F-BF0A-CA65B00F2283}">
      <dgm:prSet custT="1"/>
      <dgm:spPr/>
      <dgm:t>
        <a:bodyPr anchor="t"/>
        <a:lstStyle/>
        <a:p>
          <a:endParaRPr lang="en-GB" sz="2000" b="1" dirty="0"/>
        </a:p>
      </dgm:t>
    </dgm:pt>
    <dgm:pt modelId="{2C913DAC-12B0-6744-B590-BFCBD442D475}" type="parTrans" cxnId="{DF428A68-96B5-E84F-81FC-18391275DB9C}">
      <dgm:prSet/>
      <dgm:spPr/>
      <dgm:t>
        <a:bodyPr/>
        <a:lstStyle/>
        <a:p>
          <a:endParaRPr lang="en-GB"/>
        </a:p>
      </dgm:t>
    </dgm:pt>
    <dgm:pt modelId="{8A6F1BB1-4802-7648-9CD9-C02D317D4CE4}" type="sibTrans" cxnId="{DF428A68-96B5-E84F-81FC-18391275DB9C}">
      <dgm:prSet/>
      <dgm:spPr/>
      <dgm:t>
        <a:bodyPr/>
        <a:lstStyle/>
        <a:p>
          <a:endParaRPr lang="en-GB"/>
        </a:p>
      </dgm:t>
    </dgm:pt>
    <dgm:pt modelId="{4EE6A767-0A1C-3D44-8FF5-E9132919E8A2}" type="pres">
      <dgm:prSet presAssocID="{52982949-8B43-5B4E-8319-A47120DC1F07}" presName="composite" presStyleCnt="0">
        <dgm:presLayoutVars>
          <dgm:chMax val="5"/>
          <dgm:dir/>
          <dgm:animLvl val="ctr"/>
          <dgm:resizeHandles val="exact"/>
        </dgm:presLayoutVars>
      </dgm:prSet>
      <dgm:spPr/>
    </dgm:pt>
    <dgm:pt modelId="{A1F7AB0F-5431-5947-AEFD-2E2B2E5AEAB8}" type="pres">
      <dgm:prSet presAssocID="{52982949-8B43-5B4E-8319-A47120DC1F07}" presName="cycle" presStyleCnt="0"/>
      <dgm:spPr/>
    </dgm:pt>
    <dgm:pt modelId="{C7180F84-0645-D74A-98C2-1EAB1829109A}" type="pres">
      <dgm:prSet presAssocID="{52982949-8B43-5B4E-8319-A47120DC1F07}" presName="centerShape" presStyleCnt="0"/>
      <dgm:spPr/>
    </dgm:pt>
    <dgm:pt modelId="{0D88DCB5-B296-F047-982F-5CABAB398832}" type="pres">
      <dgm:prSet presAssocID="{52982949-8B43-5B4E-8319-A47120DC1F07}" presName="connSite" presStyleLbl="node1" presStyleIdx="0" presStyleCnt="4"/>
      <dgm:spPr/>
    </dgm:pt>
    <dgm:pt modelId="{C60BE554-C210-8D43-9667-6D60B4E56FF0}" type="pres">
      <dgm:prSet presAssocID="{52982949-8B43-5B4E-8319-A47120DC1F07}" presName="visible" presStyleLbl="node1" presStyleIdx="0" presStyleCnt="4" custLinFactNeighborY="905"/>
      <dgm:spPr>
        <a:blipFill>
          <a:blip xmlns:r="http://schemas.openxmlformats.org/officeDocument/2006/relationships" r:embed="rId1">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dgm:spPr>
    </dgm:pt>
    <dgm:pt modelId="{5ACB1964-3156-144F-83A3-4EEDE6DFBC03}" type="pres">
      <dgm:prSet presAssocID="{C171AD7F-703D-F841-A418-ADAD72242D81}" presName="Name25" presStyleLbl="parChTrans1D1" presStyleIdx="0" presStyleCnt="3"/>
      <dgm:spPr/>
    </dgm:pt>
    <dgm:pt modelId="{56186994-4C40-8C4F-B2E2-CB58854E013E}" type="pres">
      <dgm:prSet presAssocID="{C84C47E0-9A8F-3346-AE13-F81EB0971DEB}" presName="node" presStyleCnt="0"/>
      <dgm:spPr/>
    </dgm:pt>
    <dgm:pt modelId="{3B4A4351-A375-2A4A-94A8-1F005A1DD5A8}" type="pres">
      <dgm:prSet presAssocID="{C84C47E0-9A8F-3346-AE13-F81EB0971DEB}" presName="parentNode" presStyleLbl="node1" presStyleIdx="1" presStyleCnt="4">
        <dgm:presLayoutVars>
          <dgm:chMax val="1"/>
          <dgm:bulletEnabled val="1"/>
        </dgm:presLayoutVars>
      </dgm:prSet>
      <dgm:spPr/>
    </dgm:pt>
    <dgm:pt modelId="{531A4FDA-8CF7-4A42-9FC5-654313CDD6B8}" type="pres">
      <dgm:prSet presAssocID="{C84C47E0-9A8F-3346-AE13-F81EB0971DEB}" presName="childNode" presStyleLbl="revTx" presStyleIdx="0" presStyleCnt="1">
        <dgm:presLayoutVars>
          <dgm:bulletEnabled val="1"/>
        </dgm:presLayoutVars>
      </dgm:prSet>
      <dgm:spPr/>
    </dgm:pt>
    <dgm:pt modelId="{AF8169E6-5455-AB49-993F-39E1FAA43DDE}" type="pres">
      <dgm:prSet presAssocID="{78942ECB-FB53-F547-BD32-F1E219D0550F}" presName="Name25" presStyleLbl="parChTrans1D1" presStyleIdx="1" presStyleCnt="3"/>
      <dgm:spPr/>
    </dgm:pt>
    <dgm:pt modelId="{6CEEFDEC-97E5-BA44-9D13-AEF560330573}" type="pres">
      <dgm:prSet presAssocID="{411EC957-4928-EC46-81B2-9B35676F23D4}" presName="node" presStyleCnt="0"/>
      <dgm:spPr/>
    </dgm:pt>
    <dgm:pt modelId="{48671075-D25D-6B4F-9EAB-AF4279CFFB12}" type="pres">
      <dgm:prSet presAssocID="{411EC957-4928-EC46-81B2-9B35676F23D4}" presName="parentNode" presStyleLbl="node1" presStyleIdx="2" presStyleCnt="4">
        <dgm:presLayoutVars>
          <dgm:chMax val="1"/>
          <dgm:bulletEnabled val="1"/>
        </dgm:presLayoutVars>
      </dgm:prSet>
      <dgm:spPr/>
    </dgm:pt>
    <dgm:pt modelId="{389AFE05-5D56-8645-9A1F-FE1E7E23FAA4}" type="pres">
      <dgm:prSet presAssocID="{411EC957-4928-EC46-81B2-9B35676F23D4}" presName="childNode" presStyleLbl="revTx" presStyleIdx="0" presStyleCnt="1">
        <dgm:presLayoutVars>
          <dgm:bulletEnabled val="1"/>
        </dgm:presLayoutVars>
      </dgm:prSet>
      <dgm:spPr/>
    </dgm:pt>
    <dgm:pt modelId="{A530582B-7CAD-AF44-BACD-AECA9A4A8DB7}" type="pres">
      <dgm:prSet presAssocID="{7BE539B9-55CA-8044-AA4D-D73ED86725B5}" presName="Name25" presStyleLbl="parChTrans1D1" presStyleIdx="2" presStyleCnt="3"/>
      <dgm:spPr/>
    </dgm:pt>
    <dgm:pt modelId="{1CA9BD3B-D865-BF4B-803E-A6116E63A5A3}" type="pres">
      <dgm:prSet presAssocID="{19B76D74-0DE5-494B-B0C2-0C01C7ECB9F6}" presName="node" presStyleCnt="0"/>
      <dgm:spPr/>
    </dgm:pt>
    <dgm:pt modelId="{F1D1CF2D-091F-2445-AF60-DC48891159A1}" type="pres">
      <dgm:prSet presAssocID="{19B76D74-0DE5-494B-B0C2-0C01C7ECB9F6}" presName="parentNode" presStyleLbl="node1" presStyleIdx="3" presStyleCnt="4">
        <dgm:presLayoutVars>
          <dgm:chMax val="1"/>
          <dgm:bulletEnabled val="1"/>
        </dgm:presLayoutVars>
      </dgm:prSet>
      <dgm:spPr/>
    </dgm:pt>
    <dgm:pt modelId="{D7BB0D5E-D632-8343-BB7C-B53614532D4B}" type="pres">
      <dgm:prSet presAssocID="{19B76D74-0DE5-494B-B0C2-0C01C7ECB9F6}" presName="childNode" presStyleLbl="revTx" presStyleIdx="0" presStyleCnt="1">
        <dgm:presLayoutVars>
          <dgm:bulletEnabled val="1"/>
        </dgm:presLayoutVars>
      </dgm:prSet>
      <dgm:spPr/>
    </dgm:pt>
  </dgm:ptLst>
  <dgm:cxnLst>
    <dgm:cxn modelId="{E8635209-4A80-5D4E-B2B3-7ED1F6A03C68}" srcId="{52982949-8B43-5B4E-8319-A47120DC1F07}" destId="{411EC957-4928-EC46-81B2-9B35676F23D4}" srcOrd="1" destOrd="0" parTransId="{78942ECB-FB53-F547-BD32-F1E219D0550F}" sibTransId="{CA01217D-B7D8-3640-9BAD-A6403EAB3AAB}"/>
    <dgm:cxn modelId="{72151210-B485-8E41-9EE6-906EFE03BC3F}" type="presOf" srcId="{60E06245-14EA-E04F-BF0A-CA65B00F2283}" destId="{389AFE05-5D56-8645-9A1F-FE1E7E23FAA4}" srcOrd="0" destOrd="0" presId="urn:microsoft.com/office/officeart/2005/8/layout/radial2"/>
    <dgm:cxn modelId="{D96E9F14-7C23-1B47-9A13-8CCE102CE194}" srcId="{52982949-8B43-5B4E-8319-A47120DC1F07}" destId="{19B76D74-0DE5-494B-B0C2-0C01C7ECB9F6}" srcOrd="2" destOrd="0" parTransId="{7BE539B9-55CA-8044-AA4D-D73ED86725B5}" sibTransId="{189547D4-8578-CD40-B1A4-7E649DAAE695}"/>
    <dgm:cxn modelId="{FAEAB719-EAE5-664D-B40D-B630FEDBB9CA}" type="presOf" srcId="{C84C47E0-9A8F-3346-AE13-F81EB0971DEB}" destId="{3B4A4351-A375-2A4A-94A8-1F005A1DD5A8}" srcOrd="0" destOrd="0" presId="urn:microsoft.com/office/officeart/2005/8/layout/radial2"/>
    <dgm:cxn modelId="{61E81F27-83BE-D347-84C5-76FEF073C6AB}" type="presOf" srcId="{C171AD7F-703D-F841-A418-ADAD72242D81}" destId="{5ACB1964-3156-144F-83A3-4EEDE6DFBC03}" srcOrd="0" destOrd="0" presId="urn:microsoft.com/office/officeart/2005/8/layout/radial2"/>
    <dgm:cxn modelId="{56F64338-FE29-894E-B1A5-AF4E30B70D4C}" type="presOf" srcId="{52982949-8B43-5B4E-8319-A47120DC1F07}" destId="{4EE6A767-0A1C-3D44-8FF5-E9132919E8A2}" srcOrd="0" destOrd="0" presId="urn:microsoft.com/office/officeart/2005/8/layout/radial2"/>
    <dgm:cxn modelId="{78C99D48-296C-A34C-B727-BBC9998E01D4}" type="presOf" srcId="{19B76D74-0DE5-494B-B0C2-0C01C7ECB9F6}" destId="{F1D1CF2D-091F-2445-AF60-DC48891159A1}" srcOrd="0" destOrd="0" presId="urn:microsoft.com/office/officeart/2005/8/layout/radial2"/>
    <dgm:cxn modelId="{DF428A68-96B5-E84F-81FC-18391275DB9C}" srcId="{411EC957-4928-EC46-81B2-9B35676F23D4}" destId="{60E06245-14EA-E04F-BF0A-CA65B00F2283}" srcOrd="0" destOrd="0" parTransId="{2C913DAC-12B0-6744-B590-BFCBD442D475}" sibTransId="{8A6F1BB1-4802-7648-9CD9-C02D317D4CE4}"/>
    <dgm:cxn modelId="{BF7F1494-5B82-C149-8F40-678AC2B2D869}" type="presOf" srcId="{7BE539B9-55CA-8044-AA4D-D73ED86725B5}" destId="{A530582B-7CAD-AF44-BACD-AECA9A4A8DB7}" srcOrd="0" destOrd="0" presId="urn:microsoft.com/office/officeart/2005/8/layout/radial2"/>
    <dgm:cxn modelId="{350785C3-75AD-B647-805B-AC3FC06CEE63}" type="presOf" srcId="{78942ECB-FB53-F547-BD32-F1E219D0550F}" destId="{AF8169E6-5455-AB49-993F-39E1FAA43DDE}" srcOrd="0" destOrd="0" presId="urn:microsoft.com/office/officeart/2005/8/layout/radial2"/>
    <dgm:cxn modelId="{C7DB07CE-FB6B-5340-8A6F-D15344F697E6}" type="presOf" srcId="{411EC957-4928-EC46-81B2-9B35676F23D4}" destId="{48671075-D25D-6B4F-9EAB-AF4279CFFB12}" srcOrd="0" destOrd="0" presId="urn:microsoft.com/office/officeart/2005/8/layout/radial2"/>
    <dgm:cxn modelId="{F9AA4FEE-635A-8448-A101-FC3FC2D76705}" srcId="{52982949-8B43-5B4E-8319-A47120DC1F07}" destId="{C84C47E0-9A8F-3346-AE13-F81EB0971DEB}" srcOrd="0" destOrd="0" parTransId="{C171AD7F-703D-F841-A418-ADAD72242D81}" sibTransId="{314F3824-6D48-1448-A2DB-B4F2FBC636DF}"/>
    <dgm:cxn modelId="{B8218215-D3B6-2A45-AE3D-61E63B7843FC}" type="presParOf" srcId="{4EE6A767-0A1C-3D44-8FF5-E9132919E8A2}" destId="{A1F7AB0F-5431-5947-AEFD-2E2B2E5AEAB8}" srcOrd="0" destOrd="0" presId="urn:microsoft.com/office/officeart/2005/8/layout/radial2"/>
    <dgm:cxn modelId="{E9A14B8A-9F1A-B949-A3FD-529ED27DB6E5}" type="presParOf" srcId="{A1F7AB0F-5431-5947-AEFD-2E2B2E5AEAB8}" destId="{C7180F84-0645-D74A-98C2-1EAB1829109A}" srcOrd="0" destOrd="0" presId="urn:microsoft.com/office/officeart/2005/8/layout/radial2"/>
    <dgm:cxn modelId="{8DB4ED0F-2E74-5941-809F-07ABD8B7EB1E}" type="presParOf" srcId="{C7180F84-0645-D74A-98C2-1EAB1829109A}" destId="{0D88DCB5-B296-F047-982F-5CABAB398832}" srcOrd="0" destOrd="0" presId="urn:microsoft.com/office/officeart/2005/8/layout/radial2"/>
    <dgm:cxn modelId="{2AAD96CF-5E98-7E42-914B-7884F05CA6F3}" type="presParOf" srcId="{C7180F84-0645-D74A-98C2-1EAB1829109A}" destId="{C60BE554-C210-8D43-9667-6D60B4E56FF0}" srcOrd="1" destOrd="0" presId="urn:microsoft.com/office/officeart/2005/8/layout/radial2"/>
    <dgm:cxn modelId="{2E7344D2-18B8-0641-90B0-18E5A7982970}" type="presParOf" srcId="{A1F7AB0F-5431-5947-AEFD-2E2B2E5AEAB8}" destId="{5ACB1964-3156-144F-83A3-4EEDE6DFBC03}" srcOrd="1" destOrd="0" presId="urn:microsoft.com/office/officeart/2005/8/layout/radial2"/>
    <dgm:cxn modelId="{C02E4130-1B6E-DC43-B625-7BB3E04ED22B}" type="presParOf" srcId="{A1F7AB0F-5431-5947-AEFD-2E2B2E5AEAB8}" destId="{56186994-4C40-8C4F-B2E2-CB58854E013E}" srcOrd="2" destOrd="0" presId="urn:microsoft.com/office/officeart/2005/8/layout/radial2"/>
    <dgm:cxn modelId="{49C73C4D-9D9A-9E44-B033-B061893B34B9}" type="presParOf" srcId="{56186994-4C40-8C4F-B2E2-CB58854E013E}" destId="{3B4A4351-A375-2A4A-94A8-1F005A1DD5A8}" srcOrd="0" destOrd="0" presId="urn:microsoft.com/office/officeart/2005/8/layout/radial2"/>
    <dgm:cxn modelId="{9A8A22BD-17ED-B647-BBA3-4AE6D05CF830}" type="presParOf" srcId="{56186994-4C40-8C4F-B2E2-CB58854E013E}" destId="{531A4FDA-8CF7-4A42-9FC5-654313CDD6B8}" srcOrd="1" destOrd="0" presId="urn:microsoft.com/office/officeart/2005/8/layout/radial2"/>
    <dgm:cxn modelId="{FD8A1C84-6223-724D-B6EC-29C130B6E57A}" type="presParOf" srcId="{A1F7AB0F-5431-5947-AEFD-2E2B2E5AEAB8}" destId="{AF8169E6-5455-AB49-993F-39E1FAA43DDE}" srcOrd="3" destOrd="0" presId="urn:microsoft.com/office/officeart/2005/8/layout/radial2"/>
    <dgm:cxn modelId="{1B996B64-0EC0-F141-BAC8-B2BE7E96DAB1}" type="presParOf" srcId="{A1F7AB0F-5431-5947-AEFD-2E2B2E5AEAB8}" destId="{6CEEFDEC-97E5-BA44-9D13-AEF560330573}" srcOrd="4" destOrd="0" presId="urn:microsoft.com/office/officeart/2005/8/layout/radial2"/>
    <dgm:cxn modelId="{3B003AD4-DA3B-7246-80C5-2239EBEF7E84}" type="presParOf" srcId="{6CEEFDEC-97E5-BA44-9D13-AEF560330573}" destId="{48671075-D25D-6B4F-9EAB-AF4279CFFB12}" srcOrd="0" destOrd="0" presId="urn:microsoft.com/office/officeart/2005/8/layout/radial2"/>
    <dgm:cxn modelId="{D4BD9A74-C566-3E4E-B02E-5F94B278AB3F}" type="presParOf" srcId="{6CEEFDEC-97E5-BA44-9D13-AEF560330573}" destId="{389AFE05-5D56-8645-9A1F-FE1E7E23FAA4}" srcOrd="1" destOrd="0" presId="urn:microsoft.com/office/officeart/2005/8/layout/radial2"/>
    <dgm:cxn modelId="{F03C8AF1-9413-024D-990F-168C0A9AB3BF}" type="presParOf" srcId="{A1F7AB0F-5431-5947-AEFD-2E2B2E5AEAB8}" destId="{A530582B-7CAD-AF44-BACD-AECA9A4A8DB7}" srcOrd="5" destOrd="0" presId="urn:microsoft.com/office/officeart/2005/8/layout/radial2"/>
    <dgm:cxn modelId="{441825B6-6F97-4541-ADDC-CDECECCB02A2}" type="presParOf" srcId="{A1F7AB0F-5431-5947-AEFD-2E2B2E5AEAB8}" destId="{1CA9BD3B-D865-BF4B-803E-A6116E63A5A3}" srcOrd="6" destOrd="0" presId="urn:microsoft.com/office/officeart/2005/8/layout/radial2"/>
    <dgm:cxn modelId="{456F1AEC-6F32-8F45-AAE8-899E695E0959}" type="presParOf" srcId="{1CA9BD3B-D865-BF4B-803E-A6116E63A5A3}" destId="{F1D1CF2D-091F-2445-AF60-DC48891159A1}" srcOrd="0" destOrd="0" presId="urn:microsoft.com/office/officeart/2005/8/layout/radial2"/>
    <dgm:cxn modelId="{113E9839-03D7-C645-BCD9-89D9D8C53FF1}" type="presParOf" srcId="{1CA9BD3B-D865-BF4B-803E-A6116E63A5A3}" destId="{D7BB0D5E-D632-8343-BB7C-B53614532D4B}" srcOrd="1" destOrd="0" presId="urn:microsoft.com/office/officeart/2005/8/layout/radial2"/>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52982949-8B43-5B4E-8319-A47120DC1F07}" type="doc">
      <dgm:prSet loTypeId="urn:microsoft.com/office/officeart/2005/8/layout/radial2" loCatId="" qsTypeId="urn:microsoft.com/office/officeart/2005/8/quickstyle/3d2" qsCatId="3D" csTypeId="urn:microsoft.com/office/officeart/2005/8/colors/accent5_4" csCatId="accent5" phldr="1"/>
      <dgm:spPr/>
      <dgm:t>
        <a:bodyPr/>
        <a:lstStyle/>
        <a:p>
          <a:endParaRPr lang="en-GB"/>
        </a:p>
      </dgm:t>
    </dgm:pt>
    <dgm:pt modelId="{C84C47E0-9A8F-3346-AE13-F81EB0971DEB}">
      <dgm:prSet phldrT="[Text]"/>
      <dgm:spPr/>
      <dgm:t>
        <a:bodyPr/>
        <a:lstStyle/>
        <a:p>
          <a:r>
            <a:rPr lang="en-GB" dirty="0"/>
            <a:t>Bayesian Hierarchical Framework</a:t>
          </a:r>
        </a:p>
      </dgm:t>
    </dgm:pt>
    <dgm:pt modelId="{C171AD7F-703D-F841-A418-ADAD72242D81}" type="parTrans" cxnId="{F9AA4FEE-635A-8448-A101-FC3FC2D76705}">
      <dgm:prSet/>
      <dgm:spPr/>
      <dgm:t>
        <a:bodyPr/>
        <a:lstStyle/>
        <a:p>
          <a:endParaRPr lang="en-GB"/>
        </a:p>
      </dgm:t>
    </dgm:pt>
    <dgm:pt modelId="{314F3824-6D48-1448-A2DB-B4F2FBC636DF}" type="sibTrans" cxnId="{F9AA4FEE-635A-8448-A101-FC3FC2D76705}">
      <dgm:prSet/>
      <dgm:spPr/>
      <dgm:t>
        <a:bodyPr/>
        <a:lstStyle/>
        <a:p>
          <a:endParaRPr lang="en-GB"/>
        </a:p>
      </dgm:t>
    </dgm:pt>
    <dgm:pt modelId="{411EC957-4928-EC46-81B2-9B35676F23D4}">
      <dgm:prSet/>
      <dgm:spPr>
        <a:solidFill>
          <a:srgbClr val="6999CD"/>
        </a:solidFill>
      </dgm:spPr>
      <dgm:t>
        <a:bodyPr/>
        <a:lstStyle/>
        <a:p>
          <a:r>
            <a:rPr lang="en-GB" dirty="0"/>
            <a:t>Model Choice</a:t>
          </a:r>
        </a:p>
      </dgm:t>
    </dgm:pt>
    <dgm:pt modelId="{78942ECB-FB53-F547-BD32-F1E219D0550F}" type="parTrans" cxnId="{E8635209-4A80-5D4E-B2B3-7ED1F6A03C68}">
      <dgm:prSet/>
      <dgm:spPr/>
      <dgm:t>
        <a:bodyPr/>
        <a:lstStyle/>
        <a:p>
          <a:endParaRPr lang="en-GB"/>
        </a:p>
      </dgm:t>
    </dgm:pt>
    <dgm:pt modelId="{CA01217D-B7D8-3640-9BAD-A6403EAB3AAB}" type="sibTrans" cxnId="{E8635209-4A80-5D4E-B2B3-7ED1F6A03C68}">
      <dgm:prSet/>
      <dgm:spPr/>
      <dgm:t>
        <a:bodyPr/>
        <a:lstStyle/>
        <a:p>
          <a:endParaRPr lang="en-GB"/>
        </a:p>
      </dgm:t>
    </dgm:pt>
    <dgm:pt modelId="{19B76D74-0DE5-494B-B0C2-0C01C7ECB9F6}">
      <dgm:prSet/>
      <dgm:spPr/>
      <dgm:t>
        <a:bodyPr/>
        <a:lstStyle/>
        <a:p>
          <a:r>
            <a:rPr lang="en-GB" dirty="0"/>
            <a:t>Uncertainty Method</a:t>
          </a:r>
        </a:p>
      </dgm:t>
    </dgm:pt>
    <dgm:pt modelId="{7BE539B9-55CA-8044-AA4D-D73ED86725B5}" type="parTrans" cxnId="{D96E9F14-7C23-1B47-9A13-8CCE102CE194}">
      <dgm:prSet/>
      <dgm:spPr/>
      <dgm:t>
        <a:bodyPr/>
        <a:lstStyle/>
        <a:p>
          <a:endParaRPr lang="en-GB"/>
        </a:p>
      </dgm:t>
    </dgm:pt>
    <dgm:pt modelId="{189547D4-8578-CD40-B1A4-7E649DAAE695}" type="sibTrans" cxnId="{D96E9F14-7C23-1B47-9A13-8CCE102CE194}">
      <dgm:prSet/>
      <dgm:spPr/>
      <dgm:t>
        <a:bodyPr/>
        <a:lstStyle/>
        <a:p>
          <a:endParaRPr lang="en-GB"/>
        </a:p>
      </dgm:t>
    </dgm:pt>
    <dgm:pt modelId="{9E2FC140-BAE8-5341-B401-5E9C966502CF}">
      <dgm:prSet custT="1"/>
      <dgm:spPr/>
      <dgm:t>
        <a:bodyPr anchor="t"/>
        <a:lstStyle/>
        <a:p>
          <a:endParaRPr lang="en-GB" sz="2000" b="1" dirty="0"/>
        </a:p>
      </dgm:t>
    </dgm:pt>
    <dgm:pt modelId="{4CB06629-7600-B048-9E08-1A709EBC7132}" type="parTrans" cxnId="{C511A2EB-3375-6241-821D-F79BDAADE902}">
      <dgm:prSet/>
      <dgm:spPr/>
      <dgm:t>
        <a:bodyPr/>
        <a:lstStyle/>
        <a:p>
          <a:endParaRPr lang="en-GB"/>
        </a:p>
      </dgm:t>
    </dgm:pt>
    <dgm:pt modelId="{BFC05AED-2332-9E4F-9C9A-AA970CFBF14B}" type="sibTrans" cxnId="{C511A2EB-3375-6241-821D-F79BDAADE902}">
      <dgm:prSet/>
      <dgm:spPr/>
      <dgm:t>
        <a:bodyPr/>
        <a:lstStyle/>
        <a:p>
          <a:endParaRPr lang="en-GB"/>
        </a:p>
      </dgm:t>
    </dgm:pt>
    <dgm:pt modelId="{4EE6A767-0A1C-3D44-8FF5-E9132919E8A2}" type="pres">
      <dgm:prSet presAssocID="{52982949-8B43-5B4E-8319-A47120DC1F07}" presName="composite" presStyleCnt="0">
        <dgm:presLayoutVars>
          <dgm:chMax val="5"/>
          <dgm:dir/>
          <dgm:animLvl val="ctr"/>
          <dgm:resizeHandles val="exact"/>
        </dgm:presLayoutVars>
      </dgm:prSet>
      <dgm:spPr/>
    </dgm:pt>
    <dgm:pt modelId="{A1F7AB0F-5431-5947-AEFD-2E2B2E5AEAB8}" type="pres">
      <dgm:prSet presAssocID="{52982949-8B43-5B4E-8319-A47120DC1F07}" presName="cycle" presStyleCnt="0"/>
      <dgm:spPr/>
    </dgm:pt>
    <dgm:pt modelId="{C7180F84-0645-D74A-98C2-1EAB1829109A}" type="pres">
      <dgm:prSet presAssocID="{52982949-8B43-5B4E-8319-A47120DC1F07}" presName="centerShape" presStyleCnt="0"/>
      <dgm:spPr/>
    </dgm:pt>
    <dgm:pt modelId="{0D88DCB5-B296-F047-982F-5CABAB398832}" type="pres">
      <dgm:prSet presAssocID="{52982949-8B43-5B4E-8319-A47120DC1F07}" presName="connSite" presStyleLbl="node1" presStyleIdx="0" presStyleCnt="4"/>
      <dgm:spPr/>
    </dgm:pt>
    <dgm:pt modelId="{C60BE554-C210-8D43-9667-6D60B4E56FF0}" type="pres">
      <dgm:prSet presAssocID="{52982949-8B43-5B4E-8319-A47120DC1F07}" presName="visible" presStyleLbl="node1" presStyleIdx="0" presStyleCnt="4" custLinFactNeighborY="905"/>
      <dgm:spPr>
        <a:blipFill>
          <a:blip xmlns:r="http://schemas.openxmlformats.org/officeDocument/2006/relationships" r:embed="rId1">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dgm:spPr>
    </dgm:pt>
    <dgm:pt modelId="{5ACB1964-3156-144F-83A3-4EEDE6DFBC03}" type="pres">
      <dgm:prSet presAssocID="{C171AD7F-703D-F841-A418-ADAD72242D81}" presName="Name25" presStyleLbl="parChTrans1D1" presStyleIdx="0" presStyleCnt="3"/>
      <dgm:spPr/>
    </dgm:pt>
    <dgm:pt modelId="{56186994-4C40-8C4F-B2E2-CB58854E013E}" type="pres">
      <dgm:prSet presAssocID="{C84C47E0-9A8F-3346-AE13-F81EB0971DEB}" presName="node" presStyleCnt="0"/>
      <dgm:spPr/>
    </dgm:pt>
    <dgm:pt modelId="{3B4A4351-A375-2A4A-94A8-1F005A1DD5A8}" type="pres">
      <dgm:prSet presAssocID="{C84C47E0-9A8F-3346-AE13-F81EB0971DEB}" presName="parentNode" presStyleLbl="node1" presStyleIdx="1" presStyleCnt="4">
        <dgm:presLayoutVars>
          <dgm:chMax val="1"/>
          <dgm:bulletEnabled val="1"/>
        </dgm:presLayoutVars>
      </dgm:prSet>
      <dgm:spPr/>
    </dgm:pt>
    <dgm:pt modelId="{531A4FDA-8CF7-4A42-9FC5-654313CDD6B8}" type="pres">
      <dgm:prSet presAssocID="{C84C47E0-9A8F-3346-AE13-F81EB0971DEB}" presName="childNode" presStyleLbl="revTx" presStyleIdx="0" presStyleCnt="1">
        <dgm:presLayoutVars>
          <dgm:bulletEnabled val="1"/>
        </dgm:presLayoutVars>
      </dgm:prSet>
      <dgm:spPr/>
    </dgm:pt>
    <dgm:pt modelId="{AF8169E6-5455-AB49-993F-39E1FAA43DDE}" type="pres">
      <dgm:prSet presAssocID="{78942ECB-FB53-F547-BD32-F1E219D0550F}" presName="Name25" presStyleLbl="parChTrans1D1" presStyleIdx="1" presStyleCnt="3"/>
      <dgm:spPr/>
    </dgm:pt>
    <dgm:pt modelId="{6CEEFDEC-97E5-BA44-9D13-AEF560330573}" type="pres">
      <dgm:prSet presAssocID="{411EC957-4928-EC46-81B2-9B35676F23D4}" presName="node" presStyleCnt="0"/>
      <dgm:spPr/>
    </dgm:pt>
    <dgm:pt modelId="{48671075-D25D-6B4F-9EAB-AF4279CFFB12}" type="pres">
      <dgm:prSet presAssocID="{411EC957-4928-EC46-81B2-9B35676F23D4}" presName="parentNode" presStyleLbl="node1" presStyleIdx="2" presStyleCnt="4">
        <dgm:presLayoutVars>
          <dgm:chMax val="1"/>
          <dgm:bulletEnabled val="1"/>
        </dgm:presLayoutVars>
      </dgm:prSet>
      <dgm:spPr/>
    </dgm:pt>
    <dgm:pt modelId="{389AFE05-5D56-8645-9A1F-FE1E7E23FAA4}" type="pres">
      <dgm:prSet presAssocID="{411EC957-4928-EC46-81B2-9B35676F23D4}" presName="childNode" presStyleLbl="revTx" presStyleIdx="0" presStyleCnt="1">
        <dgm:presLayoutVars>
          <dgm:bulletEnabled val="1"/>
        </dgm:presLayoutVars>
      </dgm:prSet>
      <dgm:spPr/>
    </dgm:pt>
    <dgm:pt modelId="{A530582B-7CAD-AF44-BACD-AECA9A4A8DB7}" type="pres">
      <dgm:prSet presAssocID="{7BE539B9-55CA-8044-AA4D-D73ED86725B5}" presName="Name25" presStyleLbl="parChTrans1D1" presStyleIdx="2" presStyleCnt="3"/>
      <dgm:spPr/>
    </dgm:pt>
    <dgm:pt modelId="{1CA9BD3B-D865-BF4B-803E-A6116E63A5A3}" type="pres">
      <dgm:prSet presAssocID="{19B76D74-0DE5-494B-B0C2-0C01C7ECB9F6}" presName="node" presStyleCnt="0"/>
      <dgm:spPr/>
    </dgm:pt>
    <dgm:pt modelId="{F1D1CF2D-091F-2445-AF60-DC48891159A1}" type="pres">
      <dgm:prSet presAssocID="{19B76D74-0DE5-494B-B0C2-0C01C7ECB9F6}" presName="parentNode" presStyleLbl="node1" presStyleIdx="3" presStyleCnt="4">
        <dgm:presLayoutVars>
          <dgm:chMax val="1"/>
          <dgm:bulletEnabled val="1"/>
        </dgm:presLayoutVars>
      </dgm:prSet>
      <dgm:spPr/>
    </dgm:pt>
    <dgm:pt modelId="{D7BB0D5E-D632-8343-BB7C-B53614532D4B}" type="pres">
      <dgm:prSet presAssocID="{19B76D74-0DE5-494B-B0C2-0C01C7ECB9F6}" presName="childNode" presStyleLbl="revTx" presStyleIdx="0" presStyleCnt="1">
        <dgm:presLayoutVars>
          <dgm:bulletEnabled val="1"/>
        </dgm:presLayoutVars>
      </dgm:prSet>
      <dgm:spPr/>
    </dgm:pt>
  </dgm:ptLst>
  <dgm:cxnLst>
    <dgm:cxn modelId="{E8635209-4A80-5D4E-B2B3-7ED1F6A03C68}" srcId="{52982949-8B43-5B4E-8319-A47120DC1F07}" destId="{411EC957-4928-EC46-81B2-9B35676F23D4}" srcOrd="1" destOrd="0" parTransId="{78942ECB-FB53-F547-BD32-F1E219D0550F}" sibTransId="{CA01217D-B7D8-3640-9BAD-A6403EAB3AAB}"/>
    <dgm:cxn modelId="{D96E9F14-7C23-1B47-9A13-8CCE102CE194}" srcId="{52982949-8B43-5B4E-8319-A47120DC1F07}" destId="{19B76D74-0DE5-494B-B0C2-0C01C7ECB9F6}" srcOrd="2" destOrd="0" parTransId="{7BE539B9-55CA-8044-AA4D-D73ED86725B5}" sibTransId="{189547D4-8578-CD40-B1A4-7E649DAAE695}"/>
    <dgm:cxn modelId="{FAEAB719-EAE5-664D-B40D-B630FEDBB9CA}" type="presOf" srcId="{C84C47E0-9A8F-3346-AE13-F81EB0971DEB}" destId="{3B4A4351-A375-2A4A-94A8-1F005A1DD5A8}" srcOrd="0" destOrd="0" presId="urn:microsoft.com/office/officeart/2005/8/layout/radial2"/>
    <dgm:cxn modelId="{61E81F27-83BE-D347-84C5-76FEF073C6AB}" type="presOf" srcId="{C171AD7F-703D-F841-A418-ADAD72242D81}" destId="{5ACB1964-3156-144F-83A3-4EEDE6DFBC03}" srcOrd="0" destOrd="0" presId="urn:microsoft.com/office/officeart/2005/8/layout/radial2"/>
    <dgm:cxn modelId="{56F64338-FE29-894E-B1A5-AF4E30B70D4C}" type="presOf" srcId="{52982949-8B43-5B4E-8319-A47120DC1F07}" destId="{4EE6A767-0A1C-3D44-8FF5-E9132919E8A2}" srcOrd="0" destOrd="0" presId="urn:microsoft.com/office/officeart/2005/8/layout/radial2"/>
    <dgm:cxn modelId="{78C99D48-296C-A34C-B727-BBC9998E01D4}" type="presOf" srcId="{19B76D74-0DE5-494B-B0C2-0C01C7ECB9F6}" destId="{F1D1CF2D-091F-2445-AF60-DC48891159A1}" srcOrd="0" destOrd="0" presId="urn:microsoft.com/office/officeart/2005/8/layout/radial2"/>
    <dgm:cxn modelId="{BF7F1494-5B82-C149-8F40-678AC2B2D869}" type="presOf" srcId="{7BE539B9-55CA-8044-AA4D-D73ED86725B5}" destId="{A530582B-7CAD-AF44-BACD-AECA9A4A8DB7}" srcOrd="0" destOrd="0" presId="urn:microsoft.com/office/officeart/2005/8/layout/radial2"/>
    <dgm:cxn modelId="{350785C3-75AD-B647-805B-AC3FC06CEE63}" type="presOf" srcId="{78942ECB-FB53-F547-BD32-F1E219D0550F}" destId="{AF8169E6-5455-AB49-993F-39E1FAA43DDE}" srcOrd="0" destOrd="0" presId="urn:microsoft.com/office/officeart/2005/8/layout/radial2"/>
    <dgm:cxn modelId="{C7DB07CE-FB6B-5340-8A6F-D15344F697E6}" type="presOf" srcId="{411EC957-4928-EC46-81B2-9B35676F23D4}" destId="{48671075-D25D-6B4F-9EAB-AF4279CFFB12}" srcOrd="0" destOrd="0" presId="urn:microsoft.com/office/officeart/2005/8/layout/radial2"/>
    <dgm:cxn modelId="{C511A2EB-3375-6241-821D-F79BDAADE902}" srcId="{411EC957-4928-EC46-81B2-9B35676F23D4}" destId="{9E2FC140-BAE8-5341-B401-5E9C966502CF}" srcOrd="0" destOrd="0" parTransId="{4CB06629-7600-B048-9E08-1A709EBC7132}" sibTransId="{BFC05AED-2332-9E4F-9C9A-AA970CFBF14B}"/>
    <dgm:cxn modelId="{F9AA4FEE-635A-8448-A101-FC3FC2D76705}" srcId="{52982949-8B43-5B4E-8319-A47120DC1F07}" destId="{C84C47E0-9A8F-3346-AE13-F81EB0971DEB}" srcOrd="0" destOrd="0" parTransId="{C171AD7F-703D-F841-A418-ADAD72242D81}" sibTransId="{314F3824-6D48-1448-A2DB-B4F2FBC636DF}"/>
    <dgm:cxn modelId="{6C38FBFD-9281-374D-84FA-299AA66DA459}" type="presOf" srcId="{9E2FC140-BAE8-5341-B401-5E9C966502CF}" destId="{389AFE05-5D56-8645-9A1F-FE1E7E23FAA4}" srcOrd="0" destOrd="0" presId="urn:microsoft.com/office/officeart/2005/8/layout/radial2"/>
    <dgm:cxn modelId="{B8218215-D3B6-2A45-AE3D-61E63B7843FC}" type="presParOf" srcId="{4EE6A767-0A1C-3D44-8FF5-E9132919E8A2}" destId="{A1F7AB0F-5431-5947-AEFD-2E2B2E5AEAB8}" srcOrd="0" destOrd="0" presId="urn:microsoft.com/office/officeart/2005/8/layout/radial2"/>
    <dgm:cxn modelId="{E9A14B8A-9F1A-B949-A3FD-529ED27DB6E5}" type="presParOf" srcId="{A1F7AB0F-5431-5947-AEFD-2E2B2E5AEAB8}" destId="{C7180F84-0645-D74A-98C2-1EAB1829109A}" srcOrd="0" destOrd="0" presId="urn:microsoft.com/office/officeart/2005/8/layout/radial2"/>
    <dgm:cxn modelId="{8DB4ED0F-2E74-5941-809F-07ABD8B7EB1E}" type="presParOf" srcId="{C7180F84-0645-D74A-98C2-1EAB1829109A}" destId="{0D88DCB5-B296-F047-982F-5CABAB398832}" srcOrd="0" destOrd="0" presId="urn:microsoft.com/office/officeart/2005/8/layout/radial2"/>
    <dgm:cxn modelId="{2AAD96CF-5E98-7E42-914B-7884F05CA6F3}" type="presParOf" srcId="{C7180F84-0645-D74A-98C2-1EAB1829109A}" destId="{C60BE554-C210-8D43-9667-6D60B4E56FF0}" srcOrd="1" destOrd="0" presId="urn:microsoft.com/office/officeart/2005/8/layout/radial2"/>
    <dgm:cxn modelId="{2E7344D2-18B8-0641-90B0-18E5A7982970}" type="presParOf" srcId="{A1F7AB0F-5431-5947-AEFD-2E2B2E5AEAB8}" destId="{5ACB1964-3156-144F-83A3-4EEDE6DFBC03}" srcOrd="1" destOrd="0" presId="urn:microsoft.com/office/officeart/2005/8/layout/radial2"/>
    <dgm:cxn modelId="{C02E4130-1B6E-DC43-B625-7BB3E04ED22B}" type="presParOf" srcId="{A1F7AB0F-5431-5947-AEFD-2E2B2E5AEAB8}" destId="{56186994-4C40-8C4F-B2E2-CB58854E013E}" srcOrd="2" destOrd="0" presId="urn:microsoft.com/office/officeart/2005/8/layout/radial2"/>
    <dgm:cxn modelId="{49C73C4D-9D9A-9E44-B033-B061893B34B9}" type="presParOf" srcId="{56186994-4C40-8C4F-B2E2-CB58854E013E}" destId="{3B4A4351-A375-2A4A-94A8-1F005A1DD5A8}" srcOrd="0" destOrd="0" presId="urn:microsoft.com/office/officeart/2005/8/layout/radial2"/>
    <dgm:cxn modelId="{9A8A22BD-17ED-B647-BBA3-4AE6D05CF830}" type="presParOf" srcId="{56186994-4C40-8C4F-B2E2-CB58854E013E}" destId="{531A4FDA-8CF7-4A42-9FC5-654313CDD6B8}" srcOrd="1" destOrd="0" presId="urn:microsoft.com/office/officeart/2005/8/layout/radial2"/>
    <dgm:cxn modelId="{FD8A1C84-6223-724D-B6EC-29C130B6E57A}" type="presParOf" srcId="{A1F7AB0F-5431-5947-AEFD-2E2B2E5AEAB8}" destId="{AF8169E6-5455-AB49-993F-39E1FAA43DDE}" srcOrd="3" destOrd="0" presId="urn:microsoft.com/office/officeart/2005/8/layout/radial2"/>
    <dgm:cxn modelId="{1B996B64-0EC0-F141-BAC8-B2BE7E96DAB1}" type="presParOf" srcId="{A1F7AB0F-5431-5947-AEFD-2E2B2E5AEAB8}" destId="{6CEEFDEC-97E5-BA44-9D13-AEF560330573}" srcOrd="4" destOrd="0" presId="urn:microsoft.com/office/officeart/2005/8/layout/radial2"/>
    <dgm:cxn modelId="{3B003AD4-DA3B-7246-80C5-2239EBEF7E84}" type="presParOf" srcId="{6CEEFDEC-97E5-BA44-9D13-AEF560330573}" destId="{48671075-D25D-6B4F-9EAB-AF4279CFFB12}" srcOrd="0" destOrd="0" presId="urn:microsoft.com/office/officeart/2005/8/layout/radial2"/>
    <dgm:cxn modelId="{D4BD9A74-C566-3E4E-B02E-5F94B278AB3F}" type="presParOf" srcId="{6CEEFDEC-97E5-BA44-9D13-AEF560330573}" destId="{389AFE05-5D56-8645-9A1F-FE1E7E23FAA4}" srcOrd="1" destOrd="0" presId="urn:microsoft.com/office/officeart/2005/8/layout/radial2"/>
    <dgm:cxn modelId="{F03C8AF1-9413-024D-990F-168C0A9AB3BF}" type="presParOf" srcId="{A1F7AB0F-5431-5947-AEFD-2E2B2E5AEAB8}" destId="{A530582B-7CAD-AF44-BACD-AECA9A4A8DB7}" srcOrd="5" destOrd="0" presId="urn:microsoft.com/office/officeart/2005/8/layout/radial2"/>
    <dgm:cxn modelId="{441825B6-6F97-4541-ADDC-CDECECCB02A2}" type="presParOf" srcId="{A1F7AB0F-5431-5947-AEFD-2E2B2E5AEAB8}" destId="{1CA9BD3B-D865-BF4B-803E-A6116E63A5A3}" srcOrd="6" destOrd="0" presId="urn:microsoft.com/office/officeart/2005/8/layout/radial2"/>
    <dgm:cxn modelId="{456F1AEC-6F32-8F45-AAE8-899E695E0959}" type="presParOf" srcId="{1CA9BD3B-D865-BF4B-803E-A6116E63A5A3}" destId="{F1D1CF2D-091F-2445-AF60-DC48891159A1}" srcOrd="0" destOrd="0" presId="urn:microsoft.com/office/officeart/2005/8/layout/radial2"/>
    <dgm:cxn modelId="{113E9839-03D7-C645-BCD9-89D9D8C53FF1}" type="presParOf" srcId="{1CA9BD3B-D865-BF4B-803E-A6116E63A5A3}" destId="{D7BB0D5E-D632-8343-BB7C-B53614532D4B}" srcOrd="1" destOrd="0" presId="urn:microsoft.com/office/officeart/2005/8/layout/radial2"/>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52982949-8B43-5B4E-8319-A47120DC1F07}" type="doc">
      <dgm:prSet loTypeId="urn:microsoft.com/office/officeart/2005/8/layout/radial2" loCatId="" qsTypeId="urn:microsoft.com/office/officeart/2005/8/quickstyle/3d2" qsCatId="3D" csTypeId="urn:microsoft.com/office/officeart/2005/8/colors/accent5_4" csCatId="accent5" phldr="1"/>
      <dgm:spPr/>
      <dgm:t>
        <a:bodyPr/>
        <a:lstStyle/>
        <a:p>
          <a:endParaRPr lang="en-GB"/>
        </a:p>
      </dgm:t>
    </dgm:pt>
    <dgm:pt modelId="{C84C47E0-9A8F-3346-AE13-F81EB0971DEB}">
      <dgm:prSet phldrT="[Text]"/>
      <dgm:spPr/>
      <dgm:t>
        <a:bodyPr/>
        <a:lstStyle/>
        <a:p>
          <a:r>
            <a:rPr lang="en-GB" dirty="0"/>
            <a:t>Bayesian Hierarchical Framework</a:t>
          </a:r>
        </a:p>
      </dgm:t>
    </dgm:pt>
    <dgm:pt modelId="{C171AD7F-703D-F841-A418-ADAD72242D81}" type="parTrans" cxnId="{F9AA4FEE-635A-8448-A101-FC3FC2D76705}">
      <dgm:prSet/>
      <dgm:spPr/>
      <dgm:t>
        <a:bodyPr/>
        <a:lstStyle/>
        <a:p>
          <a:endParaRPr lang="en-GB"/>
        </a:p>
      </dgm:t>
    </dgm:pt>
    <dgm:pt modelId="{314F3824-6D48-1448-A2DB-B4F2FBC636DF}" type="sibTrans" cxnId="{F9AA4FEE-635A-8448-A101-FC3FC2D76705}">
      <dgm:prSet/>
      <dgm:spPr/>
      <dgm:t>
        <a:bodyPr/>
        <a:lstStyle/>
        <a:p>
          <a:endParaRPr lang="en-GB"/>
        </a:p>
      </dgm:t>
    </dgm:pt>
    <dgm:pt modelId="{411EC957-4928-EC46-81B2-9B35676F23D4}">
      <dgm:prSet/>
      <dgm:spPr>
        <a:solidFill>
          <a:srgbClr val="6999CD"/>
        </a:solidFill>
      </dgm:spPr>
      <dgm:t>
        <a:bodyPr/>
        <a:lstStyle/>
        <a:p>
          <a:r>
            <a:rPr lang="en-GB" dirty="0"/>
            <a:t>Model Choice</a:t>
          </a:r>
        </a:p>
      </dgm:t>
    </dgm:pt>
    <dgm:pt modelId="{78942ECB-FB53-F547-BD32-F1E219D0550F}" type="parTrans" cxnId="{E8635209-4A80-5D4E-B2B3-7ED1F6A03C68}">
      <dgm:prSet/>
      <dgm:spPr/>
      <dgm:t>
        <a:bodyPr/>
        <a:lstStyle/>
        <a:p>
          <a:endParaRPr lang="en-GB"/>
        </a:p>
      </dgm:t>
    </dgm:pt>
    <dgm:pt modelId="{CA01217D-B7D8-3640-9BAD-A6403EAB3AAB}" type="sibTrans" cxnId="{E8635209-4A80-5D4E-B2B3-7ED1F6A03C68}">
      <dgm:prSet/>
      <dgm:spPr/>
      <dgm:t>
        <a:bodyPr/>
        <a:lstStyle/>
        <a:p>
          <a:endParaRPr lang="en-GB"/>
        </a:p>
      </dgm:t>
    </dgm:pt>
    <dgm:pt modelId="{19B76D74-0DE5-494B-B0C2-0C01C7ECB9F6}">
      <dgm:prSet/>
      <dgm:spPr/>
      <dgm:t>
        <a:bodyPr/>
        <a:lstStyle/>
        <a:p>
          <a:r>
            <a:rPr lang="en-GB" dirty="0"/>
            <a:t>Uncertainty Method</a:t>
          </a:r>
        </a:p>
      </dgm:t>
    </dgm:pt>
    <dgm:pt modelId="{7BE539B9-55CA-8044-AA4D-D73ED86725B5}" type="parTrans" cxnId="{D96E9F14-7C23-1B47-9A13-8CCE102CE194}">
      <dgm:prSet/>
      <dgm:spPr/>
      <dgm:t>
        <a:bodyPr/>
        <a:lstStyle/>
        <a:p>
          <a:endParaRPr lang="en-GB"/>
        </a:p>
      </dgm:t>
    </dgm:pt>
    <dgm:pt modelId="{189547D4-8578-CD40-B1A4-7E649DAAE695}" type="sibTrans" cxnId="{D96E9F14-7C23-1B47-9A13-8CCE102CE194}">
      <dgm:prSet/>
      <dgm:spPr/>
      <dgm:t>
        <a:bodyPr/>
        <a:lstStyle/>
        <a:p>
          <a:endParaRPr lang="en-GB"/>
        </a:p>
      </dgm:t>
    </dgm:pt>
    <dgm:pt modelId="{BA7E662C-5F1B-CF4C-978B-EDC8083940BF}">
      <dgm:prSet custT="1"/>
      <dgm:spPr/>
      <dgm:t>
        <a:bodyPr/>
        <a:lstStyle/>
        <a:p>
          <a:r>
            <a:rPr lang="en-GB" sz="2400" b="1" dirty="0"/>
            <a:t>Noisy Input[5]</a:t>
          </a:r>
        </a:p>
      </dgm:t>
    </dgm:pt>
    <dgm:pt modelId="{37EA6F08-13C1-DD4E-AA23-3D248AA8D199}" type="parTrans" cxnId="{F16A34FC-4D52-CF4D-9B13-7C14E6D20633}">
      <dgm:prSet/>
      <dgm:spPr/>
      <dgm:t>
        <a:bodyPr/>
        <a:lstStyle/>
        <a:p>
          <a:endParaRPr lang="en-GB"/>
        </a:p>
      </dgm:t>
    </dgm:pt>
    <dgm:pt modelId="{C22C3776-951F-9045-8DB3-84B58898C97E}" type="sibTrans" cxnId="{F16A34FC-4D52-CF4D-9B13-7C14E6D20633}">
      <dgm:prSet/>
      <dgm:spPr/>
      <dgm:t>
        <a:bodyPr/>
        <a:lstStyle/>
        <a:p>
          <a:endParaRPr lang="en-GB"/>
        </a:p>
      </dgm:t>
    </dgm:pt>
    <dgm:pt modelId="{67EEC06B-9408-CF48-90DB-7DEA948D7C17}">
      <dgm:prSet custT="1"/>
      <dgm:spPr/>
      <dgm:t>
        <a:bodyPr/>
        <a:lstStyle/>
        <a:p>
          <a:r>
            <a:rPr lang="en-GB" sz="2400" b="1" dirty="0"/>
            <a:t>Errors-in-Variables[10]</a:t>
          </a:r>
        </a:p>
      </dgm:t>
    </dgm:pt>
    <dgm:pt modelId="{42EE2DDF-6329-4347-A391-DEB355C14C92}" type="parTrans" cxnId="{AA5DF0D0-6D5D-BB4A-A105-7678AE3F3F9C}">
      <dgm:prSet/>
      <dgm:spPr/>
      <dgm:t>
        <a:bodyPr/>
        <a:lstStyle/>
        <a:p>
          <a:endParaRPr lang="en-GB"/>
        </a:p>
      </dgm:t>
    </dgm:pt>
    <dgm:pt modelId="{02BC54B9-07D7-FE4F-99B7-04E005DA8BC1}" type="sibTrans" cxnId="{AA5DF0D0-6D5D-BB4A-A105-7678AE3F3F9C}">
      <dgm:prSet/>
      <dgm:spPr/>
      <dgm:t>
        <a:bodyPr/>
        <a:lstStyle/>
        <a:p>
          <a:endParaRPr lang="en-GB"/>
        </a:p>
      </dgm:t>
    </dgm:pt>
    <dgm:pt modelId="{4EE6A767-0A1C-3D44-8FF5-E9132919E8A2}" type="pres">
      <dgm:prSet presAssocID="{52982949-8B43-5B4E-8319-A47120DC1F07}" presName="composite" presStyleCnt="0">
        <dgm:presLayoutVars>
          <dgm:chMax val="5"/>
          <dgm:dir/>
          <dgm:animLvl val="ctr"/>
          <dgm:resizeHandles val="exact"/>
        </dgm:presLayoutVars>
      </dgm:prSet>
      <dgm:spPr/>
    </dgm:pt>
    <dgm:pt modelId="{A1F7AB0F-5431-5947-AEFD-2E2B2E5AEAB8}" type="pres">
      <dgm:prSet presAssocID="{52982949-8B43-5B4E-8319-A47120DC1F07}" presName="cycle" presStyleCnt="0"/>
      <dgm:spPr/>
    </dgm:pt>
    <dgm:pt modelId="{C7180F84-0645-D74A-98C2-1EAB1829109A}" type="pres">
      <dgm:prSet presAssocID="{52982949-8B43-5B4E-8319-A47120DC1F07}" presName="centerShape" presStyleCnt="0"/>
      <dgm:spPr/>
    </dgm:pt>
    <dgm:pt modelId="{0D88DCB5-B296-F047-982F-5CABAB398832}" type="pres">
      <dgm:prSet presAssocID="{52982949-8B43-5B4E-8319-A47120DC1F07}" presName="connSite" presStyleLbl="node1" presStyleIdx="0" presStyleCnt="4"/>
      <dgm:spPr/>
    </dgm:pt>
    <dgm:pt modelId="{C60BE554-C210-8D43-9667-6D60B4E56FF0}" type="pres">
      <dgm:prSet presAssocID="{52982949-8B43-5B4E-8319-A47120DC1F07}" presName="visible" presStyleLbl="node1" presStyleIdx="0" presStyleCnt="4" custLinFactNeighborY="905"/>
      <dgm:spPr>
        <a:blipFill>
          <a:blip xmlns:r="http://schemas.openxmlformats.org/officeDocument/2006/relationships" r:embed="rId1">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dgm:spPr>
    </dgm:pt>
    <dgm:pt modelId="{5ACB1964-3156-144F-83A3-4EEDE6DFBC03}" type="pres">
      <dgm:prSet presAssocID="{C171AD7F-703D-F841-A418-ADAD72242D81}" presName="Name25" presStyleLbl="parChTrans1D1" presStyleIdx="0" presStyleCnt="3"/>
      <dgm:spPr/>
    </dgm:pt>
    <dgm:pt modelId="{56186994-4C40-8C4F-B2E2-CB58854E013E}" type="pres">
      <dgm:prSet presAssocID="{C84C47E0-9A8F-3346-AE13-F81EB0971DEB}" presName="node" presStyleCnt="0"/>
      <dgm:spPr/>
    </dgm:pt>
    <dgm:pt modelId="{3B4A4351-A375-2A4A-94A8-1F005A1DD5A8}" type="pres">
      <dgm:prSet presAssocID="{C84C47E0-9A8F-3346-AE13-F81EB0971DEB}" presName="parentNode" presStyleLbl="node1" presStyleIdx="1" presStyleCnt="4">
        <dgm:presLayoutVars>
          <dgm:chMax val="1"/>
          <dgm:bulletEnabled val="1"/>
        </dgm:presLayoutVars>
      </dgm:prSet>
      <dgm:spPr/>
    </dgm:pt>
    <dgm:pt modelId="{531A4FDA-8CF7-4A42-9FC5-654313CDD6B8}" type="pres">
      <dgm:prSet presAssocID="{C84C47E0-9A8F-3346-AE13-F81EB0971DEB}" presName="childNode" presStyleLbl="revTx" presStyleIdx="0" presStyleCnt="1">
        <dgm:presLayoutVars>
          <dgm:bulletEnabled val="1"/>
        </dgm:presLayoutVars>
      </dgm:prSet>
      <dgm:spPr/>
    </dgm:pt>
    <dgm:pt modelId="{AF8169E6-5455-AB49-993F-39E1FAA43DDE}" type="pres">
      <dgm:prSet presAssocID="{78942ECB-FB53-F547-BD32-F1E219D0550F}" presName="Name25" presStyleLbl="parChTrans1D1" presStyleIdx="1" presStyleCnt="3"/>
      <dgm:spPr/>
    </dgm:pt>
    <dgm:pt modelId="{6CEEFDEC-97E5-BA44-9D13-AEF560330573}" type="pres">
      <dgm:prSet presAssocID="{411EC957-4928-EC46-81B2-9B35676F23D4}" presName="node" presStyleCnt="0"/>
      <dgm:spPr/>
    </dgm:pt>
    <dgm:pt modelId="{48671075-D25D-6B4F-9EAB-AF4279CFFB12}" type="pres">
      <dgm:prSet presAssocID="{411EC957-4928-EC46-81B2-9B35676F23D4}" presName="parentNode" presStyleLbl="node1" presStyleIdx="2" presStyleCnt="4">
        <dgm:presLayoutVars>
          <dgm:chMax val="1"/>
          <dgm:bulletEnabled val="1"/>
        </dgm:presLayoutVars>
      </dgm:prSet>
      <dgm:spPr/>
    </dgm:pt>
    <dgm:pt modelId="{389AFE05-5D56-8645-9A1F-FE1E7E23FAA4}" type="pres">
      <dgm:prSet presAssocID="{411EC957-4928-EC46-81B2-9B35676F23D4}" presName="childNode" presStyleLbl="revTx" presStyleIdx="0" presStyleCnt="1">
        <dgm:presLayoutVars>
          <dgm:bulletEnabled val="1"/>
        </dgm:presLayoutVars>
      </dgm:prSet>
      <dgm:spPr/>
    </dgm:pt>
    <dgm:pt modelId="{A530582B-7CAD-AF44-BACD-AECA9A4A8DB7}" type="pres">
      <dgm:prSet presAssocID="{7BE539B9-55CA-8044-AA4D-D73ED86725B5}" presName="Name25" presStyleLbl="parChTrans1D1" presStyleIdx="2" presStyleCnt="3"/>
      <dgm:spPr/>
    </dgm:pt>
    <dgm:pt modelId="{1CA9BD3B-D865-BF4B-803E-A6116E63A5A3}" type="pres">
      <dgm:prSet presAssocID="{19B76D74-0DE5-494B-B0C2-0C01C7ECB9F6}" presName="node" presStyleCnt="0"/>
      <dgm:spPr/>
    </dgm:pt>
    <dgm:pt modelId="{F1D1CF2D-091F-2445-AF60-DC48891159A1}" type="pres">
      <dgm:prSet presAssocID="{19B76D74-0DE5-494B-B0C2-0C01C7ECB9F6}" presName="parentNode" presStyleLbl="node1" presStyleIdx="3" presStyleCnt="4">
        <dgm:presLayoutVars>
          <dgm:chMax val="1"/>
          <dgm:bulletEnabled val="1"/>
        </dgm:presLayoutVars>
      </dgm:prSet>
      <dgm:spPr/>
    </dgm:pt>
    <dgm:pt modelId="{D7BB0D5E-D632-8343-BB7C-B53614532D4B}" type="pres">
      <dgm:prSet presAssocID="{19B76D74-0DE5-494B-B0C2-0C01C7ECB9F6}" presName="childNode" presStyleLbl="revTx" presStyleIdx="0" presStyleCnt="1">
        <dgm:presLayoutVars>
          <dgm:bulletEnabled val="1"/>
        </dgm:presLayoutVars>
      </dgm:prSet>
      <dgm:spPr/>
    </dgm:pt>
  </dgm:ptLst>
  <dgm:cxnLst>
    <dgm:cxn modelId="{E8635209-4A80-5D4E-B2B3-7ED1F6A03C68}" srcId="{52982949-8B43-5B4E-8319-A47120DC1F07}" destId="{411EC957-4928-EC46-81B2-9B35676F23D4}" srcOrd="1" destOrd="0" parTransId="{78942ECB-FB53-F547-BD32-F1E219D0550F}" sibTransId="{CA01217D-B7D8-3640-9BAD-A6403EAB3AAB}"/>
    <dgm:cxn modelId="{D96E9F14-7C23-1B47-9A13-8CCE102CE194}" srcId="{52982949-8B43-5B4E-8319-A47120DC1F07}" destId="{19B76D74-0DE5-494B-B0C2-0C01C7ECB9F6}" srcOrd="2" destOrd="0" parTransId="{7BE539B9-55CA-8044-AA4D-D73ED86725B5}" sibTransId="{189547D4-8578-CD40-B1A4-7E649DAAE695}"/>
    <dgm:cxn modelId="{FAEAB719-EAE5-664D-B40D-B630FEDBB9CA}" type="presOf" srcId="{C84C47E0-9A8F-3346-AE13-F81EB0971DEB}" destId="{3B4A4351-A375-2A4A-94A8-1F005A1DD5A8}" srcOrd="0" destOrd="0" presId="urn:microsoft.com/office/officeart/2005/8/layout/radial2"/>
    <dgm:cxn modelId="{62F9F824-14C0-AE4C-9FC5-E6643AAD1829}" type="presOf" srcId="{BA7E662C-5F1B-CF4C-978B-EDC8083940BF}" destId="{D7BB0D5E-D632-8343-BB7C-B53614532D4B}" srcOrd="0" destOrd="1" presId="urn:microsoft.com/office/officeart/2005/8/layout/radial2"/>
    <dgm:cxn modelId="{61E81F27-83BE-D347-84C5-76FEF073C6AB}" type="presOf" srcId="{C171AD7F-703D-F841-A418-ADAD72242D81}" destId="{5ACB1964-3156-144F-83A3-4EEDE6DFBC03}" srcOrd="0" destOrd="0" presId="urn:microsoft.com/office/officeart/2005/8/layout/radial2"/>
    <dgm:cxn modelId="{49511934-28F1-7B4A-9155-626413092083}" type="presOf" srcId="{67EEC06B-9408-CF48-90DB-7DEA948D7C17}" destId="{D7BB0D5E-D632-8343-BB7C-B53614532D4B}" srcOrd="0" destOrd="0" presId="urn:microsoft.com/office/officeart/2005/8/layout/radial2"/>
    <dgm:cxn modelId="{56F64338-FE29-894E-B1A5-AF4E30B70D4C}" type="presOf" srcId="{52982949-8B43-5B4E-8319-A47120DC1F07}" destId="{4EE6A767-0A1C-3D44-8FF5-E9132919E8A2}" srcOrd="0" destOrd="0" presId="urn:microsoft.com/office/officeart/2005/8/layout/radial2"/>
    <dgm:cxn modelId="{78C99D48-296C-A34C-B727-BBC9998E01D4}" type="presOf" srcId="{19B76D74-0DE5-494B-B0C2-0C01C7ECB9F6}" destId="{F1D1CF2D-091F-2445-AF60-DC48891159A1}" srcOrd="0" destOrd="0" presId="urn:microsoft.com/office/officeart/2005/8/layout/radial2"/>
    <dgm:cxn modelId="{BF7F1494-5B82-C149-8F40-678AC2B2D869}" type="presOf" srcId="{7BE539B9-55CA-8044-AA4D-D73ED86725B5}" destId="{A530582B-7CAD-AF44-BACD-AECA9A4A8DB7}" srcOrd="0" destOrd="0" presId="urn:microsoft.com/office/officeart/2005/8/layout/radial2"/>
    <dgm:cxn modelId="{350785C3-75AD-B647-805B-AC3FC06CEE63}" type="presOf" srcId="{78942ECB-FB53-F547-BD32-F1E219D0550F}" destId="{AF8169E6-5455-AB49-993F-39E1FAA43DDE}" srcOrd="0" destOrd="0" presId="urn:microsoft.com/office/officeart/2005/8/layout/radial2"/>
    <dgm:cxn modelId="{C7DB07CE-FB6B-5340-8A6F-D15344F697E6}" type="presOf" srcId="{411EC957-4928-EC46-81B2-9B35676F23D4}" destId="{48671075-D25D-6B4F-9EAB-AF4279CFFB12}" srcOrd="0" destOrd="0" presId="urn:microsoft.com/office/officeart/2005/8/layout/radial2"/>
    <dgm:cxn modelId="{AA5DF0D0-6D5D-BB4A-A105-7678AE3F3F9C}" srcId="{19B76D74-0DE5-494B-B0C2-0C01C7ECB9F6}" destId="{67EEC06B-9408-CF48-90DB-7DEA948D7C17}" srcOrd="0" destOrd="0" parTransId="{42EE2DDF-6329-4347-A391-DEB355C14C92}" sibTransId="{02BC54B9-07D7-FE4F-99B7-04E005DA8BC1}"/>
    <dgm:cxn modelId="{F9AA4FEE-635A-8448-A101-FC3FC2D76705}" srcId="{52982949-8B43-5B4E-8319-A47120DC1F07}" destId="{C84C47E0-9A8F-3346-AE13-F81EB0971DEB}" srcOrd="0" destOrd="0" parTransId="{C171AD7F-703D-F841-A418-ADAD72242D81}" sibTransId="{314F3824-6D48-1448-A2DB-B4F2FBC636DF}"/>
    <dgm:cxn modelId="{F16A34FC-4D52-CF4D-9B13-7C14E6D20633}" srcId="{19B76D74-0DE5-494B-B0C2-0C01C7ECB9F6}" destId="{BA7E662C-5F1B-CF4C-978B-EDC8083940BF}" srcOrd="1" destOrd="0" parTransId="{37EA6F08-13C1-DD4E-AA23-3D248AA8D199}" sibTransId="{C22C3776-951F-9045-8DB3-84B58898C97E}"/>
    <dgm:cxn modelId="{B8218215-D3B6-2A45-AE3D-61E63B7843FC}" type="presParOf" srcId="{4EE6A767-0A1C-3D44-8FF5-E9132919E8A2}" destId="{A1F7AB0F-5431-5947-AEFD-2E2B2E5AEAB8}" srcOrd="0" destOrd="0" presId="urn:microsoft.com/office/officeart/2005/8/layout/radial2"/>
    <dgm:cxn modelId="{E9A14B8A-9F1A-B949-A3FD-529ED27DB6E5}" type="presParOf" srcId="{A1F7AB0F-5431-5947-AEFD-2E2B2E5AEAB8}" destId="{C7180F84-0645-D74A-98C2-1EAB1829109A}" srcOrd="0" destOrd="0" presId="urn:microsoft.com/office/officeart/2005/8/layout/radial2"/>
    <dgm:cxn modelId="{8DB4ED0F-2E74-5941-809F-07ABD8B7EB1E}" type="presParOf" srcId="{C7180F84-0645-D74A-98C2-1EAB1829109A}" destId="{0D88DCB5-B296-F047-982F-5CABAB398832}" srcOrd="0" destOrd="0" presId="urn:microsoft.com/office/officeart/2005/8/layout/radial2"/>
    <dgm:cxn modelId="{2AAD96CF-5E98-7E42-914B-7884F05CA6F3}" type="presParOf" srcId="{C7180F84-0645-D74A-98C2-1EAB1829109A}" destId="{C60BE554-C210-8D43-9667-6D60B4E56FF0}" srcOrd="1" destOrd="0" presId="urn:microsoft.com/office/officeart/2005/8/layout/radial2"/>
    <dgm:cxn modelId="{2E7344D2-18B8-0641-90B0-18E5A7982970}" type="presParOf" srcId="{A1F7AB0F-5431-5947-AEFD-2E2B2E5AEAB8}" destId="{5ACB1964-3156-144F-83A3-4EEDE6DFBC03}" srcOrd="1" destOrd="0" presId="urn:microsoft.com/office/officeart/2005/8/layout/radial2"/>
    <dgm:cxn modelId="{C02E4130-1B6E-DC43-B625-7BB3E04ED22B}" type="presParOf" srcId="{A1F7AB0F-5431-5947-AEFD-2E2B2E5AEAB8}" destId="{56186994-4C40-8C4F-B2E2-CB58854E013E}" srcOrd="2" destOrd="0" presId="urn:microsoft.com/office/officeart/2005/8/layout/radial2"/>
    <dgm:cxn modelId="{49C73C4D-9D9A-9E44-B033-B061893B34B9}" type="presParOf" srcId="{56186994-4C40-8C4F-B2E2-CB58854E013E}" destId="{3B4A4351-A375-2A4A-94A8-1F005A1DD5A8}" srcOrd="0" destOrd="0" presId="urn:microsoft.com/office/officeart/2005/8/layout/radial2"/>
    <dgm:cxn modelId="{9A8A22BD-17ED-B647-BBA3-4AE6D05CF830}" type="presParOf" srcId="{56186994-4C40-8C4F-B2E2-CB58854E013E}" destId="{531A4FDA-8CF7-4A42-9FC5-654313CDD6B8}" srcOrd="1" destOrd="0" presId="urn:microsoft.com/office/officeart/2005/8/layout/radial2"/>
    <dgm:cxn modelId="{FD8A1C84-6223-724D-B6EC-29C130B6E57A}" type="presParOf" srcId="{A1F7AB0F-5431-5947-AEFD-2E2B2E5AEAB8}" destId="{AF8169E6-5455-AB49-993F-39E1FAA43DDE}" srcOrd="3" destOrd="0" presId="urn:microsoft.com/office/officeart/2005/8/layout/radial2"/>
    <dgm:cxn modelId="{1B996B64-0EC0-F141-BAC8-B2BE7E96DAB1}" type="presParOf" srcId="{A1F7AB0F-5431-5947-AEFD-2E2B2E5AEAB8}" destId="{6CEEFDEC-97E5-BA44-9D13-AEF560330573}" srcOrd="4" destOrd="0" presId="urn:microsoft.com/office/officeart/2005/8/layout/radial2"/>
    <dgm:cxn modelId="{3B003AD4-DA3B-7246-80C5-2239EBEF7E84}" type="presParOf" srcId="{6CEEFDEC-97E5-BA44-9D13-AEF560330573}" destId="{48671075-D25D-6B4F-9EAB-AF4279CFFB12}" srcOrd="0" destOrd="0" presId="urn:microsoft.com/office/officeart/2005/8/layout/radial2"/>
    <dgm:cxn modelId="{D4BD9A74-C566-3E4E-B02E-5F94B278AB3F}" type="presParOf" srcId="{6CEEFDEC-97E5-BA44-9D13-AEF560330573}" destId="{389AFE05-5D56-8645-9A1F-FE1E7E23FAA4}" srcOrd="1" destOrd="0" presId="urn:microsoft.com/office/officeart/2005/8/layout/radial2"/>
    <dgm:cxn modelId="{F03C8AF1-9413-024D-990F-168C0A9AB3BF}" type="presParOf" srcId="{A1F7AB0F-5431-5947-AEFD-2E2B2E5AEAB8}" destId="{A530582B-7CAD-AF44-BACD-AECA9A4A8DB7}" srcOrd="5" destOrd="0" presId="urn:microsoft.com/office/officeart/2005/8/layout/radial2"/>
    <dgm:cxn modelId="{441825B6-6F97-4541-ADDC-CDECECCB02A2}" type="presParOf" srcId="{A1F7AB0F-5431-5947-AEFD-2E2B2E5AEAB8}" destId="{1CA9BD3B-D865-BF4B-803E-A6116E63A5A3}" srcOrd="6" destOrd="0" presId="urn:microsoft.com/office/officeart/2005/8/layout/radial2"/>
    <dgm:cxn modelId="{456F1AEC-6F32-8F45-AAE8-899E695E0959}" type="presParOf" srcId="{1CA9BD3B-D865-BF4B-803E-A6116E63A5A3}" destId="{F1D1CF2D-091F-2445-AF60-DC48891159A1}" srcOrd="0" destOrd="0" presId="urn:microsoft.com/office/officeart/2005/8/layout/radial2"/>
    <dgm:cxn modelId="{113E9839-03D7-C645-BCD9-89D9D8C53FF1}" type="presParOf" srcId="{1CA9BD3B-D865-BF4B-803E-A6116E63A5A3}" destId="{D7BB0D5E-D632-8343-BB7C-B53614532D4B}" srcOrd="1" destOrd="0" presId="urn:microsoft.com/office/officeart/2005/8/layout/radial2"/>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8.xml><?xml version="1.0" encoding="utf-8"?>
<dgm:dataModel xmlns:dgm="http://schemas.openxmlformats.org/drawingml/2006/diagram" xmlns:a="http://schemas.openxmlformats.org/drawingml/2006/main">
  <dgm:ptLst>
    <dgm:pt modelId="{975C9F52-C954-7D41-9DB0-FC088BAE8BF5}" type="doc">
      <dgm:prSet loTypeId="urn:microsoft.com/office/officeart/2005/8/layout/equation1" loCatId="" qsTypeId="urn:microsoft.com/office/officeart/2005/8/quickstyle/simple1" qsCatId="simple" csTypeId="urn:microsoft.com/office/officeart/2005/8/colors/accent1_2" csCatId="accent1" phldr="1"/>
      <dgm:spPr/>
    </dgm:pt>
    <dgm:pt modelId="{D14C085C-090B-ED49-AC55-94E18C1B62A8}">
      <dgm:prSet phldrT="[Text]"/>
      <dgm:spPr/>
      <dgm:t>
        <a:bodyPr/>
        <a:lstStyle/>
        <a:p>
          <a:r>
            <a:rPr lang="en-GB" dirty="0"/>
            <a:t>Glacial Isostatic Adjustment (GIA)</a:t>
          </a:r>
        </a:p>
      </dgm:t>
    </dgm:pt>
    <dgm:pt modelId="{607125E6-26F9-774E-A0B9-74C9D258814E}" type="parTrans" cxnId="{E35963B5-60EB-6340-919F-F39EB4D5D944}">
      <dgm:prSet/>
      <dgm:spPr/>
      <dgm:t>
        <a:bodyPr/>
        <a:lstStyle/>
        <a:p>
          <a:endParaRPr lang="en-GB"/>
        </a:p>
      </dgm:t>
    </dgm:pt>
    <dgm:pt modelId="{D420FDFE-EACA-0245-AF12-53B19CF2F220}" type="sibTrans" cxnId="{E35963B5-60EB-6340-919F-F39EB4D5D944}">
      <dgm:prSet/>
      <dgm:spPr/>
      <dgm:t>
        <a:bodyPr/>
        <a:lstStyle/>
        <a:p>
          <a:endParaRPr lang="en-GB"/>
        </a:p>
      </dgm:t>
    </dgm:pt>
    <dgm:pt modelId="{51359E2D-B033-BE43-9EC0-EFC60A2632D9}">
      <dgm:prSet phldrT="[Text]"/>
      <dgm:spPr/>
      <dgm:t>
        <a:bodyPr/>
        <a:lstStyle/>
        <a:p>
          <a:r>
            <a:rPr lang="en-GB" dirty="0"/>
            <a:t>Relative Sea Level</a:t>
          </a:r>
        </a:p>
      </dgm:t>
    </dgm:pt>
    <dgm:pt modelId="{4CE84712-7F72-974D-B03B-42A205833C9F}" type="parTrans" cxnId="{1A2EC78E-E7F5-594A-A618-438B24C74346}">
      <dgm:prSet/>
      <dgm:spPr/>
      <dgm:t>
        <a:bodyPr/>
        <a:lstStyle/>
        <a:p>
          <a:endParaRPr lang="en-GB"/>
        </a:p>
      </dgm:t>
    </dgm:pt>
    <dgm:pt modelId="{1ECB51F4-A7B7-7748-B187-F6500D59B8A3}" type="sibTrans" cxnId="{1A2EC78E-E7F5-594A-A618-438B24C74346}">
      <dgm:prSet/>
      <dgm:spPr/>
      <dgm:t>
        <a:bodyPr/>
        <a:lstStyle/>
        <a:p>
          <a:endParaRPr lang="en-GB"/>
        </a:p>
      </dgm:t>
    </dgm:pt>
    <dgm:pt modelId="{95CE0613-B087-9748-9E19-0883E3C11A66}">
      <dgm:prSet/>
      <dgm:spPr/>
      <dgm:t>
        <a:bodyPr/>
        <a:lstStyle/>
        <a:p>
          <a:r>
            <a:rPr lang="en-GB" dirty="0"/>
            <a:t>Melting Ice Sheets</a:t>
          </a:r>
        </a:p>
      </dgm:t>
    </dgm:pt>
    <dgm:pt modelId="{87CEA16E-FFEA-5845-A0E4-AEC538E108E9}" type="parTrans" cxnId="{C39AD128-CB5B-E04C-B055-1D0CD1D7D047}">
      <dgm:prSet/>
      <dgm:spPr/>
      <dgm:t>
        <a:bodyPr/>
        <a:lstStyle/>
        <a:p>
          <a:endParaRPr lang="en-GB"/>
        </a:p>
      </dgm:t>
    </dgm:pt>
    <dgm:pt modelId="{DE78C2F2-73CE-5245-ABE4-6599BB9BE31D}" type="sibTrans" cxnId="{C39AD128-CB5B-E04C-B055-1D0CD1D7D047}">
      <dgm:prSet/>
      <dgm:spPr/>
      <dgm:t>
        <a:bodyPr/>
        <a:lstStyle/>
        <a:p>
          <a:endParaRPr lang="en-GB"/>
        </a:p>
      </dgm:t>
    </dgm:pt>
    <dgm:pt modelId="{04723376-E53A-4D4E-8A05-7592115AA6C2}">
      <dgm:prSet/>
      <dgm:spPr/>
      <dgm:t>
        <a:bodyPr/>
        <a:lstStyle/>
        <a:p>
          <a:r>
            <a:rPr lang="en-GB" dirty="0"/>
            <a:t>Warming Oceans</a:t>
          </a:r>
        </a:p>
      </dgm:t>
    </dgm:pt>
    <dgm:pt modelId="{B7F5F0ED-B053-A94F-AC69-78EA4844DCE1}" type="parTrans" cxnId="{D4D54150-B27B-E94F-A967-D79D9200A550}">
      <dgm:prSet/>
      <dgm:spPr/>
      <dgm:t>
        <a:bodyPr/>
        <a:lstStyle/>
        <a:p>
          <a:endParaRPr lang="en-GB"/>
        </a:p>
      </dgm:t>
    </dgm:pt>
    <dgm:pt modelId="{FCE759CC-D116-A24F-AB13-AA57033D5F08}" type="sibTrans" cxnId="{D4D54150-B27B-E94F-A967-D79D9200A550}">
      <dgm:prSet/>
      <dgm:spPr/>
      <dgm:t>
        <a:bodyPr/>
        <a:lstStyle/>
        <a:p>
          <a:endParaRPr lang="en-GB"/>
        </a:p>
      </dgm:t>
    </dgm:pt>
    <dgm:pt modelId="{FFFD567D-F33A-1949-BF40-BD3FCA7C0269}">
      <dgm:prSet/>
      <dgm:spPr/>
      <dgm:t>
        <a:bodyPr/>
        <a:lstStyle/>
        <a:p>
          <a:r>
            <a:rPr lang="en-GB" dirty="0"/>
            <a:t>Local Factors</a:t>
          </a:r>
        </a:p>
      </dgm:t>
    </dgm:pt>
    <dgm:pt modelId="{231E3840-8CEA-E740-892C-39B42D17A04F}" type="parTrans" cxnId="{F1A9FF66-8D94-2847-8AF8-4A70C9795CF1}">
      <dgm:prSet/>
      <dgm:spPr/>
      <dgm:t>
        <a:bodyPr/>
        <a:lstStyle/>
        <a:p>
          <a:endParaRPr lang="en-GB"/>
        </a:p>
      </dgm:t>
    </dgm:pt>
    <dgm:pt modelId="{2E6E4098-7D43-D14F-A099-B5B0BE34A4F5}" type="sibTrans" cxnId="{F1A9FF66-8D94-2847-8AF8-4A70C9795CF1}">
      <dgm:prSet/>
      <dgm:spPr/>
      <dgm:t>
        <a:bodyPr/>
        <a:lstStyle/>
        <a:p>
          <a:endParaRPr lang="en-GB"/>
        </a:p>
      </dgm:t>
    </dgm:pt>
    <dgm:pt modelId="{79CF3634-8DB5-8548-9D23-01AF7903CCDD}" type="pres">
      <dgm:prSet presAssocID="{975C9F52-C954-7D41-9DB0-FC088BAE8BF5}" presName="linearFlow" presStyleCnt="0">
        <dgm:presLayoutVars>
          <dgm:dir/>
          <dgm:resizeHandles val="exact"/>
        </dgm:presLayoutVars>
      </dgm:prSet>
      <dgm:spPr/>
    </dgm:pt>
    <dgm:pt modelId="{FC3A55A0-4881-4142-95BE-FCACE0D3F41C}" type="pres">
      <dgm:prSet presAssocID="{95CE0613-B087-9748-9E19-0883E3C11A66}" presName="node" presStyleLbl="node1" presStyleIdx="0" presStyleCnt="5">
        <dgm:presLayoutVars>
          <dgm:bulletEnabled val="1"/>
        </dgm:presLayoutVars>
      </dgm:prSet>
      <dgm:spPr/>
    </dgm:pt>
    <dgm:pt modelId="{C56DA706-35EF-EF4F-B7F2-EA18D6D5CC4D}" type="pres">
      <dgm:prSet presAssocID="{DE78C2F2-73CE-5245-ABE4-6599BB9BE31D}" presName="spacerL" presStyleCnt="0"/>
      <dgm:spPr/>
    </dgm:pt>
    <dgm:pt modelId="{CC9023FA-5E84-6E43-9371-E7F40E2F9613}" type="pres">
      <dgm:prSet presAssocID="{DE78C2F2-73CE-5245-ABE4-6599BB9BE31D}" presName="sibTrans" presStyleLbl="sibTrans2D1" presStyleIdx="0" presStyleCnt="4"/>
      <dgm:spPr/>
    </dgm:pt>
    <dgm:pt modelId="{7BBF0879-6A6E-344D-860A-7B35AF2F0AEC}" type="pres">
      <dgm:prSet presAssocID="{DE78C2F2-73CE-5245-ABE4-6599BB9BE31D}" presName="spacerR" presStyleCnt="0"/>
      <dgm:spPr/>
    </dgm:pt>
    <dgm:pt modelId="{161BF18A-9640-D344-B182-A3EF504AF495}" type="pres">
      <dgm:prSet presAssocID="{04723376-E53A-4D4E-8A05-7592115AA6C2}" presName="node" presStyleLbl="node1" presStyleIdx="1" presStyleCnt="5">
        <dgm:presLayoutVars>
          <dgm:bulletEnabled val="1"/>
        </dgm:presLayoutVars>
      </dgm:prSet>
      <dgm:spPr/>
    </dgm:pt>
    <dgm:pt modelId="{877E2927-7F93-D24C-A1DC-A0D3B56B3B5A}" type="pres">
      <dgm:prSet presAssocID="{FCE759CC-D116-A24F-AB13-AA57033D5F08}" presName="spacerL" presStyleCnt="0"/>
      <dgm:spPr/>
    </dgm:pt>
    <dgm:pt modelId="{BB2C2325-10FD-1640-A629-EAE865B898D6}" type="pres">
      <dgm:prSet presAssocID="{FCE759CC-D116-A24F-AB13-AA57033D5F08}" presName="sibTrans" presStyleLbl="sibTrans2D1" presStyleIdx="1" presStyleCnt="4"/>
      <dgm:spPr/>
    </dgm:pt>
    <dgm:pt modelId="{9B7EEA6A-9B90-214C-BD17-118B6DEA7159}" type="pres">
      <dgm:prSet presAssocID="{FCE759CC-D116-A24F-AB13-AA57033D5F08}" presName="spacerR" presStyleCnt="0"/>
      <dgm:spPr/>
    </dgm:pt>
    <dgm:pt modelId="{464FE194-8805-3C44-9658-C2D1FA5402DD}" type="pres">
      <dgm:prSet presAssocID="{D14C085C-090B-ED49-AC55-94E18C1B62A8}" presName="node" presStyleLbl="node1" presStyleIdx="2" presStyleCnt="5">
        <dgm:presLayoutVars>
          <dgm:bulletEnabled val="1"/>
        </dgm:presLayoutVars>
      </dgm:prSet>
      <dgm:spPr/>
    </dgm:pt>
    <dgm:pt modelId="{C3D5D40A-410E-AC4E-9DE1-DA28E560D2D0}" type="pres">
      <dgm:prSet presAssocID="{D420FDFE-EACA-0245-AF12-53B19CF2F220}" presName="spacerL" presStyleCnt="0"/>
      <dgm:spPr/>
    </dgm:pt>
    <dgm:pt modelId="{5E387BB0-B181-1941-BAEB-EA5F37710393}" type="pres">
      <dgm:prSet presAssocID="{D420FDFE-EACA-0245-AF12-53B19CF2F220}" presName="sibTrans" presStyleLbl="sibTrans2D1" presStyleIdx="2" presStyleCnt="4"/>
      <dgm:spPr/>
    </dgm:pt>
    <dgm:pt modelId="{5206616F-F9EE-494F-9FE6-B95A7499B79E}" type="pres">
      <dgm:prSet presAssocID="{D420FDFE-EACA-0245-AF12-53B19CF2F220}" presName="spacerR" presStyleCnt="0"/>
      <dgm:spPr/>
    </dgm:pt>
    <dgm:pt modelId="{3C8925EF-0163-2C47-BA9D-DC56D2456C93}" type="pres">
      <dgm:prSet presAssocID="{FFFD567D-F33A-1949-BF40-BD3FCA7C0269}" presName="node" presStyleLbl="node1" presStyleIdx="3" presStyleCnt="5">
        <dgm:presLayoutVars>
          <dgm:bulletEnabled val="1"/>
        </dgm:presLayoutVars>
      </dgm:prSet>
      <dgm:spPr/>
    </dgm:pt>
    <dgm:pt modelId="{FA191F37-9961-8E4E-835E-1ACD89F1FF5F}" type="pres">
      <dgm:prSet presAssocID="{2E6E4098-7D43-D14F-A099-B5B0BE34A4F5}" presName="spacerL" presStyleCnt="0"/>
      <dgm:spPr/>
    </dgm:pt>
    <dgm:pt modelId="{8E2701B5-335B-B041-A0E9-147C7254BDB7}" type="pres">
      <dgm:prSet presAssocID="{2E6E4098-7D43-D14F-A099-B5B0BE34A4F5}" presName="sibTrans" presStyleLbl="sibTrans2D1" presStyleIdx="3" presStyleCnt="4"/>
      <dgm:spPr/>
    </dgm:pt>
    <dgm:pt modelId="{98AB1B55-AAB2-D949-A4BD-CC3C2C48D698}" type="pres">
      <dgm:prSet presAssocID="{2E6E4098-7D43-D14F-A099-B5B0BE34A4F5}" presName="spacerR" presStyleCnt="0"/>
      <dgm:spPr/>
    </dgm:pt>
    <dgm:pt modelId="{A093CE0C-78E0-D147-98B8-D3EC389E8F50}" type="pres">
      <dgm:prSet presAssocID="{51359E2D-B033-BE43-9EC0-EFC60A2632D9}" presName="node" presStyleLbl="node1" presStyleIdx="4" presStyleCnt="5">
        <dgm:presLayoutVars>
          <dgm:bulletEnabled val="1"/>
        </dgm:presLayoutVars>
      </dgm:prSet>
      <dgm:spPr/>
    </dgm:pt>
  </dgm:ptLst>
  <dgm:cxnLst>
    <dgm:cxn modelId="{42C9F701-740C-1D43-ACC8-9AAC94194159}" type="presOf" srcId="{D14C085C-090B-ED49-AC55-94E18C1B62A8}" destId="{464FE194-8805-3C44-9658-C2D1FA5402DD}" srcOrd="0" destOrd="0" presId="urn:microsoft.com/office/officeart/2005/8/layout/equation1"/>
    <dgm:cxn modelId="{C39AD128-CB5B-E04C-B055-1D0CD1D7D047}" srcId="{975C9F52-C954-7D41-9DB0-FC088BAE8BF5}" destId="{95CE0613-B087-9748-9E19-0883E3C11A66}" srcOrd="0" destOrd="0" parTransId="{87CEA16E-FFEA-5845-A0E4-AEC538E108E9}" sibTransId="{DE78C2F2-73CE-5245-ABE4-6599BB9BE31D}"/>
    <dgm:cxn modelId="{B55C3D29-3F09-194E-9471-137698A675BC}" type="presOf" srcId="{DE78C2F2-73CE-5245-ABE4-6599BB9BE31D}" destId="{CC9023FA-5E84-6E43-9371-E7F40E2F9613}" srcOrd="0" destOrd="0" presId="urn:microsoft.com/office/officeart/2005/8/layout/equation1"/>
    <dgm:cxn modelId="{94086C33-EE1A-8843-822B-015DAC5403E6}" type="presOf" srcId="{FCE759CC-D116-A24F-AB13-AA57033D5F08}" destId="{BB2C2325-10FD-1640-A629-EAE865B898D6}" srcOrd="0" destOrd="0" presId="urn:microsoft.com/office/officeart/2005/8/layout/equation1"/>
    <dgm:cxn modelId="{E3204C34-1D73-124F-AC37-41C2FB2D1171}" type="presOf" srcId="{975C9F52-C954-7D41-9DB0-FC088BAE8BF5}" destId="{79CF3634-8DB5-8548-9D23-01AF7903CCDD}" srcOrd="0" destOrd="0" presId="urn:microsoft.com/office/officeart/2005/8/layout/equation1"/>
    <dgm:cxn modelId="{93B56D37-6B67-9944-98B2-B7E3B7D1367F}" type="presOf" srcId="{D420FDFE-EACA-0245-AF12-53B19CF2F220}" destId="{5E387BB0-B181-1941-BAEB-EA5F37710393}" srcOrd="0" destOrd="0" presId="urn:microsoft.com/office/officeart/2005/8/layout/equation1"/>
    <dgm:cxn modelId="{6023853E-7EB8-6545-8DA3-201F8FFBFD6E}" type="presOf" srcId="{95CE0613-B087-9748-9E19-0883E3C11A66}" destId="{FC3A55A0-4881-4142-95BE-FCACE0D3F41C}" srcOrd="0" destOrd="0" presId="urn:microsoft.com/office/officeart/2005/8/layout/equation1"/>
    <dgm:cxn modelId="{D4D54150-B27B-E94F-A967-D79D9200A550}" srcId="{975C9F52-C954-7D41-9DB0-FC088BAE8BF5}" destId="{04723376-E53A-4D4E-8A05-7592115AA6C2}" srcOrd="1" destOrd="0" parTransId="{B7F5F0ED-B053-A94F-AC69-78EA4844DCE1}" sibTransId="{FCE759CC-D116-A24F-AB13-AA57033D5F08}"/>
    <dgm:cxn modelId="{F1A9FF66-8D94-2847-8AF8-4A70C9795CF1}" srcId="{975C9F52-C954-7D41-9DB0-FC088BAE8BF5}" destId="{FFFD567D-F33A-1949-BF40-BD3FCA7C0269}" srcOrd="3" destOrd="0" parTransId="{231E3840-8CEA-E740-892C-39B42D17A04F}" sibTransId="{2E6E4098-7D43-D14F-A099-B5B0BE34A4F5}"/>
    <dgm:cxn modelId="{D190EC6D-84B2-8042-9269-426B7273983A}" type="presOf" srcId="{51359E2D-B033-BE43-9EC0-EFC60A2632D9}" destId="{A093CE0C-78E0-D147-98B8-D3EC389E8F50}" srcOrd="0" destOrd="0" presId="urn:microsoft.com/office/officeart/2005/8/layout/equation1"/>
    <dgm:cxn modelId="{C09ACB6E-E2DC-544E-9981-8522AF968C6C}" type="presOf" srcId="{FFFD567D-F33A-1949-BF40-BD3FCA7C0269}" destId="{3C8925EF-0163-2C47-BA9D-DC56D2456C93}" srcOrd="0" destOrd="0" presId="urn:microsoft.com/office/officeart/2005/8/layout/equation1"/>
    <dgm:cxn modelId="{1A2EC78E-E7F5-594A-A618-438B24C74346}" srcId="{975C9F52-C954-7D41-9DB0-FC088BAE8BF5}" destId="{51359E2D-B033-BE43-9EC0-EFC60A2632D9}" srcOrd="4" destOrd="0" parTransId="{4CE84712-7F72-974D-B03B-42A205833C9F}" sibTransId="{1ECB51F4-A7B7-7748-B187-F6500D59B8A3}"/>
    <dgm:cxn modelId="{12C494AD-DA31-2843-85D2-8C5C02CF160E}" type="presOf" srcId="{04723376-E53A-4D4E-8A05-7592115AA6C2}" destId="{161BF18A-9640-D344-B182-A3EF504AF495}" srcOrd="0" destOrd="0" presId="urn:microsoft.com/office/officeart/2005/8/layout/equation1"/>
    <dgm:cxn modelId="{E35963B5-60EB-6340-919F-F39EB4D5D944}" srcId="{975C9F52-C954-7D41-9DB0-FC088BAE8BF5}" destId="{D14C085C-090B-ED49-AC55-94E18C1B62A8}" srcOrd="2" destOrd="0" parTransId="{607125E6-26F9-774E-A0B9-74C9D258814E}" sibTransId="{D420FDFE-EACA-0245-AF12-53B19CF2F220}"/>
    <dgm:cxn modelId="{55A979C2-1155-1C47-AF48-54CF9F293BBB}" type="presOf" srcId="{2E6E4098-7D43-D14F-A099-B5B0BE34A4F5}" destId="{8E2701B5-335B-B041-A0E9-147C7254BDB7}" srcOrd="0" destOrd="0" presId="urn:microsoft.com/office/officeart/2005/8/layout/equation1"/>
    <dgm:cxn modelId="{1FC8B73C-DA7C-2147-A49B-9112B2D4E249}" type="presParOf" srcId="{79CF3634-8DB5-8548-9D23-01AF7903CCDD}" destId="{FC3A55A0-4881-4142-95BE-FCACE0D3F41C}" srcOrd="0" destOrd="0" presId="urn:microsoft.com/office/officeart/2005/8/layout/equation1"/>
    <dgm:cxn modelId="{33EABC87-9D7D-E943-ABA6-2E495EF690A6}" type="presParOf" srcId="{79CF3634-8DB5-8548-9D23-01AF7903CCDD}" destId="{C56DA706-35EF-EF4F-B7F2-EA18D6D5CC4D}" srcOrd="1" destOrd="0" presId="urn:microsoft.com/office/officeart/2005/8/layout/equation1"/>
    <dgm:cxn modelId="{7B5FB051-970D-3647-9085-E84AEA913D78}" type="presParOf" srcId="{79CF3634-8DB5-8548-9D23-01AF7903CCDD}" destId="{CC9023FA-5E84-6E43-9371-E7F40E2F9613}" srcOrd="2" destOrd="0" presId="urn:microsoft.com/office/officeart/2005/8/layout/equation1"/>
    <dgm:cxn modelId="{F81562B8-D470-CD49-9357-E1ED70149F26}" type="presParOf" srcId="{79CF3634-8DB5-8548-9D23-01AF7903CCDD}" destId="{7BBF0879-6A6E-344D-860A-7B35AF2F0AEC}" srcOrd="3" destOrd="0" presId="urn:microsoft.com/office/officeart/2005/8/layout/equation1"/>
    <dgm:cxn modelId="{0EAC1E73-D97D-1A44-8206-42B5277F48DA}" type="presParOf" srcId="{79CF3634-8DB5-8548-9D23-01AF7903CCDD}" destId="{161BF18A-9640-D344-B182-A3EF504AF495}" srcOrd="4" destOrd="0" presId="urn:microsoft.com/office/officeart/2005/8/layout/equation1"/>
    <dgm:cxn modelId="{273894E1-95C3-D94D-A70E-A567DDC5C882}" type="presParOf" srcId="{79CF3634-8DB5-8548-9D23-01AF7903CCDD}" destId="{877E2927-7F93-D24C-A1DC-A0D3B56B3B5A}" srcOrd="5" destOrd="0" presId="urn:microsoft.com/office/officeart/2005/8/layout/equation1"/>
    <dgm:cxn modelId="{04E7DAB7-5281-2A4C-AD1C-8CF6DFD67538}" type="presParOf" srcId="{79CF3634-8DB5-8548-9D23-01AF7903CCDD}" destId="{BB2C2325-10FD-1640-A629-EAE865B898D6}" srcOrd="6" destOrd="0" presId="urn:microsoft.com/office/officeart/2005/8/layout/equation1"/>
    <dgm:cxn modelId="{B63C42B2-00B2-094F-A215-097C5031E303}" type="presParOf" srcId="{79CF3634-8DB5-8548-9D23-01AF7903CCDD}" destId="{9B7EEA6A-9B90-214C-BD17-118B6DEA7159}" srcOrd="7" destOrd="0" presId="urn:microsoft.com/office/officeart/2005/8/layout/equation1"/>
    <dgm:cxn modelId="{51958E11-65B2-E745-A3AB-3A95693F5A92}" type="presParOf" srcId="{79CF3634-8DB5-8548-9D23-01AF7903CCDD}" destId="{464FE194-8805-3C44-9658-C2D1FA5402DD}" srcOrd="8" destOrd="0" presId="urn:microsoft.com/office/officeart/2005/8/layout/equation1"/>
    <dgm:cxn modelId="{231F3CB4-A41B-7649-A352-3FDFC1FC0664}" type="presParOf" srcId="{79CF3634-8DB5-8548-9D23-01AF7903CCDD}" destId="{C3D5D40A-410E-AC4E-9DE1-DA28E560D2D0}" srcOrd="9" destOrd="0" presId="urn:microsoft.com/office/officeart/2005/8/layout/equation1"/>
    <dgm:cxn modelId="{05743AD7-7B3F-5241-BDFD-89C3BCE0447D}" type="presParOf" srcId="{79CF3634-8DB5-8548-9D23-01AF7903CCDD}" destId="{5E387BB0-B181-1941-BAEB-EA5F37710393}" srcOrd="10" destOrd="0" presId="urn:microsoft.com/office/officeart/2005/8/layout/equation1"/>
    <dgm:cxn modelId="{9037E941-2D0A-9C4E-AB00-8D386E3EFC46}" type="presParOf" srcId="{79CF3634-8DB5-8548-9D23-01AF7903CCDD}" destId="{5206616F-F9EE-494F-9FE6-B95A7499B79E}" srcOrd="11" destOrd="0" presId="urn:microsoft.com/office/officeart/2005/8/layout/equation1"/>
    <dgm:cxn modelId="{2A283AFD-FC10-D645-985F-A35CE64A751F}" type="presParOf" srcId="{79CF3634-8DB5-8548-9D23-01AF7903CCDD}" destId="{3C8925EF-0163-2C47-BA9D-DC56D2456C93}" srcOrd="12" destOrd="0" presId="urn:microsoft.com/office/officeart/2005/8/layout/equation1"/>
    <dgm:cxn modelId="{990DD962-8698-2044-8FC7-1170858D160A}" type="presParOf" srcId="{79CF3634-8DB5-8548-9D23-01AF7903CCDD}" destId="{FA191F37-9961-8E4E-835E-1ACD89F1FF5F}" srcOrd="13" destOrd="0" presId="urn:microsoft.com/office/officeart/2005/8/layout/equation1"/>
    <dgm:cxn modelId="{ED828D99-01E4-6644-B25D-CDEC5570EE75}" type="presParOf" srcId="{79CF3634-8DB5-8548-9D23-01AF7903CCDD}" destId="{8E2701B5-335B-B041-A0E9-147C7254BDB7}" srcOrd="14" destOrd="0" presId="urn:microsoft.com/office/officeart/2005/8/layout/equation1"/>
    <dgm:cxn modelId="{4F4FA5B4-7B7D-0B48-A77B-9F3F423F8396}" type="presParOf" srcId="{79CF3634-8DB5-8548-9D23-01AF7903CCDD}" destId="{98AB1B55-AAB2-D949-A4BD-CC3C2C48D698}" srcOrd="15" destOrd="0" presId="urn:microsoft.com/office/officeart/2005/8/layout/equation1"/>
    <dgm:cxn modelId="{693A177A-D7F8-E44B-9830-04CB268948BA}" type="presParOf" srcId="{79CF3634-8DB5-8548-9D23-01AF7903CCDD}" destId="{A093CE0C-78E0-D147-98B8-D3EC389E8F50}" srcOrd="16" destOrd="0" presId="urn:microsoft.com/office/officeart/2005/8/layout/equati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2553AE-0633-2C48-BCC9-A0C77D8453E7}">
      <dsp:nvSpPr>
        <dsp:cNvPr id="0" name=""/>
        <dsp:cNvSpPr/>
      </dsp:nvSpPr>
      <dsp:spPr>
        <a:xfrm>
          <a:off x="929985" y="4361"/>
          <a:ext cx="2981939" cy="255587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6000" b="-36000"/>
          </a:stretch>
        </a:blipFill>
        <a:ln>
          <a:noFill/>
        </a:ln>
        <a:effectLst/>
      </dsp:spPr>
      <dsp:style>
        <a:lnRef idx="0">
          <a:scrgbClr r="0" g="0" b="0"/>
        </a:lnRef>
        <a:fillRef idx="1">
          <a:scrgbClr r="0" g="0" b="0"/>
        </a:fillRef>
        <a:effectRef idx="0">
          <a:scrgbClr r="0" g="0" b="0"/>
        </a:effectRef>
        <a:fontRef idx="minor"/>
      </dsp:style>
    </dsp:sp>
    <dsp:sp modelId="{B4C9E080-4072-7840-9C68-D6D886DCAAEA}">
      <dsp:nvSpPr>
        <dsp:cNvPr id="0" name=""/>
        <dsp:cNvSpPr/>
      </dsp:nvSpPr>
      <dsp:spPr>
        <a:xfrm>
          <a:off x="929985" y="1793473"/>
          <a:ext cx="2981939" cy="613410"/>
        </a:xfrm>
        <a:prstGeom prst="rect">
          <a:avLst/>
        </a:prstGeom>
        <a:solidFill>
          <a:schemeClr val="accent1">
            <a:tint val="50000"/>
            <a:hueOff val="0"/>
            <a:satOff val="0"/>
            <a:lumOff val="0"/>
            <a:alpha val="6800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1280" tIns="81280" rIns="81280" bIns="81280" numCol="1" spcCol="1270" anchor="ctr" anchorCtr="0">
          <a:noAutofit/>
        </a:bodyPr>
        <a:lstStyle/>
        <a:p>
          <a:pPr marL="0" lvl="0" indent="0" algn="ctr" defTabSz="1422400">
            <a:lnSpc>
              <a:spcPct val="90000"/>
            </a:lnSpc>
            <a:spcBef>
              <a:spcPct val="0"/>
            </a:spcBef>
            <a:spcAft>
              <a:spcPct val="35000"/>
            </a:spcAft>
            <a:buNone/>
          </a:pPr>
          <a:r>
            <a:rPr lang="en-GB" sz="3200" kern="1200" dirty="0"/>
            <a:t>Satellite</a:t>
          </a:r>
        </a:p>
      </dsp:txBody>
      <dsp:txXfrm>
        <a:off x="929985" y="1793473"/>
        <a:ext cx="2981939" cy="613410"/>
      </dsp:txXfrm>
    </dsp:sp>
    <dsp:sp modelId="{5F16AF81-E046-594C-AB6F-90B93C20E932}">
      <dsp:nvSpPr>
        <dsp:cNvPr id="0" name=""/>
        <dsp:cNvSpPr/>
      </dsp:nvSpPr>
      <dsp:spPr>
        <a:xfrm>
          <a:off x="4216074" y="4361"/>
          <a:ext cx="2981939" cy="2555875"/>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42000" b="-42000"/>
          </a:stretch>
        </a:blipFill>
        <a:ln>
          <a:noFill/>
        </a:ln>
        <a:effectLst/>
      </dsp:spPr>
      <dsp:style>
        <a:lnRef idx="0">
          <a:scrgbClr r="0" g="0" b="0"/>
        </a:lnRef>
        <a:fillRef idx="1">
          <a:scrgbClr r="0" g="0" b="0"/>
        </a:fillRef>
        <a:effectRef idx="0">
          <a:scrgbClr r="0" g="0" b="0"/>
        </a:effectRef>
        <a:fontRef idx="minor"/>
      </dsp:style>
    </dsp:sp>
    <dsp:sp modelId="{E9C232EA-326A-AE47-B987-FFA72238E3DB}">
      <dsp:nvSpPr>
        <dsp:cNvPr id="0" name=""/>
        <dsp:cNvSpPr/>
      </dsp:nvSpPr>
      <dsp:spPr>
        <a:xfrm>
          <a:off x="4216074" y="1793473"/>
          <a:ext cx="2981939" cy="613410"/>
        </a:xfrm>
        <a:prstGeom prst="rect">
          <a:avLst/>
        </a:prstGeom>
        <a:solidFill>
          <a:schemeClr val="accent1">
            <a:tint val="50000"/>
            <a:hueOff val="0"/>
            <a:satOff val="0"/>
            <a:lumOff val="0"/>
            <a:alpha val="74068"/>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1280" tIns="81280" rIns="81280" bIns="81280" numCol="1" spcCol="1270" anchor="ctr" anchorCtr="0">
          <a:noAutofit/>
        </a:bodyPr>
        <a:lstStyle/>
        <a:p>
          <a:pPr marL="0" lvl="0" indent="0" algn="ctr" defTabSz="1422400">
            <a:lnSpc>
              <a:spcPct val="90000"/>
            </a:lnSpc>
            <a:spcBef>
              <a:spcPct val="0"/>
            </a:spcBef>
            <a:spcAft>
              <a:spcPct val="35000"/>
            </a:spcAft>
            <a:buNone/>
          </a:pPr>
          <a:r>
            <a:rPr lang="en-GB" sz="3200" kern="1200" dirty="0"/>
            <a:t>Tide Gauges</a:t>
          </a:r>
        </a:p>
      </dsp:txBody>
      <dsp:txXfrm>
        <a:off x="4216074" y="1793473"/>
        <a:ext cx="2981939" cy="613410"/>
      </dsp:txXfrm>
    </dsp:sp>
    <dsp:sp modelId="{D1196E03-2B2A-A94B-BAB8-BB7874B68F00}">
      <dsp:nvSpPr>
        <dsp:cNvPr id="0" name=""/>
        <dsp:cNvSpPr/>
      </dsp:nvSpPr>
      <dsp:spPr>
        <a:xfrm>
          <a:off x="2573030" y="2858430"/>
          <a:ext cx="2981939" cy="2555875"/>
        </a:xfrm>
        <a:prstGeom prst="rect">
          <a:avLst/>
        </a:prstGeom>
        <a:blipFill rotWithShape="1">
          <a:blip xmlns:r="http://schemas.openxmlformats.org/officeDocument/2006/relationships" r:embed="rId3"/>
          <a:srcRect/>
          <a:stretch>
            <a:fillRect l="-7000" r="-7000"/>
          </a:stretch>
        </a:blipFill>
        <a:ln>
          <a:noFill/>
        </a:ln>
        <a:effectLst/>
      </dsp:spPr>
      <dsp:style>
        <a:lnRef idx="0">
          <a:scrgbClr r="0" g="0" b="0"/>
        </a:lnRef>
        <a:fillRef idx="1">
          <a:scrgbClr r="0" g="0" b="0"/>
        </a:fillRef>
        <a:effectRef idx="0">
          <a:scrgbClr r="0" g="0" b="0"/>
        </a:effectRef>
        <a:fontRef idx="minor"/>
      </dsp:style>
    </dsp:sp>
    <dsp:sp modelId="{6D1BC00A-DFBB-8343-A2E0-05C957FE9D60}">
      <dsp:nvSpPr>
        <dsp:cNvPr id="0" name=""/>
        <dsp:cNvSpPr/>
      </dsp:nvSpPr>
      <dsp:spPr>
        <a:xfrm>
          <a:off x="2573030" y="4647543"/>
          <a:ext cx="2981939" cy="613410"/>
        </a:xfrm>
        <a:prstGeom prst="rect">
          <a:avLst/>
        </a:prstGeom>
        <a:solidFill>
          <a:schemeClr val="accent1">
            <a:tint val="50000"/>
            <a:hueOff val="0"/>
            <a:satOff val="0"/>
            <a:lumOff val="0"/>
            <a:alpha val="88785"/>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1280" tIns="81280" rIns="81280" bIns="81280" numCol="1" spcCol="1270" anchor="ctr" anchorCtr="0">
          <a:noAutofit/>
        </a:bodyPr>
        <a:lstStyle/>
        <a:p>
          <a:pPr marL="0" lvl="0" indent="0" algn="ctr" defTabSz="1422400">
            <a:lnSpc>
              <a:spcPct val="90000"/>
            </a:lnSpc>
            <a:spcBef>
              <a:spcPct val="0"/>
            </a:spcBef>
            <a:spcAft>
              <a:spcPct val="35000"/>
            </a:spcAft>
            <a:buNone/>
          </a:pPr>
          <a:r>
            <a:rPr lang="en-GB" sz="3200" kern="1200" dirty="0"/>
            <a:t>Proxies</a:t>
          </a:r>
        </a:p>
      </dsp:txBody>
      <dsp:txXfrm>
        <a:off x="2573030" y="4647543"/>
        <a:ext cx="2981939" cy="6134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0582B-7CAD-AF44-BACD-AECA9A4A8DB7}">
      <dsp:nvSpPr>
        <dsp:cNvPr id="0" name=""/>
        <dsp:cNvSpPr/>
      </dsp:nvSpPr>
      <dsp:spPr>
        <a:xfrm rot="2563454">
          <a:off x="3676293" y="4313448"/>
          <a:ext cx="924992" cy="49570"/>
        </a:xfrm>
        <a:custGeom>
          <a:avLst/>
          <a:gdLst/>
          <a:ahLst/>
          <a:cxnLst/>
          <a:rect l="0" t="0" r="0" b="0"/>
          <a:pathLst>
            <a:path>
              <a:moveTo>
                <a:pt x="0" y="24785"/>
              </a:moveTo>
              <a:lnTo>
                <a:pt x="924992" y="24785"/>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F8169E6-5455-AB49-993F-39E1FAA43DDE}">
      <dsp:nvSpPr>
        <dsp:cNvPr id="0" name=""/>
        <dsp:cNvSpPr/>
      </dsp:nvSpPr>
      <dsp:spPr>
        <a:xfrm>
          <a:off x="3799027" y="3044986"/>
          <a:ext cx="1029437" cy="49570"/>
        </a:xfrm>
        <a:custGeom>
          <a:avLst/>
          <a:gdLst/>
          <a:ahLst/>
          <a:cxnLst/>
          <a:rect l="0" t="0" r="0" b="0"/>
          <a:pathLst>
            <a:path>
              <a:moveTo>
                <a:pt x="0" y="24785"/>
              </a:moveTo>
              <a:lnTo>
                <a:pt x="1029437" y="24785"/>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ACB1964-3156-144F-83A3-4EEDE6DFBC03}">
      <dsp:nvSpPr>
        <dsp:cNvPr id="0" name=""/>
        <dsp:cNvSpPr/>
      </dsp:nvSpPr>
      <dsp:spPr>
        <a:xfrm rot="19036546">
          <a:off x="3676293" y="1776524"/>
          <a:ext cx="924992" cy="49570"/>
        </a:xfrm>
        <a:custGeom>
          <a:avLst/>
          <a:gdLst/>
          <a:ahLst/>
          <a:cxnLst/>
          <a:rect l="0" t="0" r="0" b="0"/>
          <a:pathLst>
            <a:path>
              <a:moveTo>
                <a:pt x="0" y="24785"/>
              </a:moveTo>
              <a:lnTo>
                <a:pt x="924992" y="24785"/>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60BE554-C210-8D43-9667-6D60B4E56FF0}">
      <dsp:nvSpPr>
        <dsp:cNvPr id="0" name=""/>
        <dsp:cNvSpPr/>
      </dsp:nvSpPr>
      <dsp:spPr>
        <a:xfrm>
          <a:off x="1288636" y="1619799"/>
          <a:ext cx="2953401" cy="2953401"/>
        </a:xfrm>
        <a:prstGeom prst="ellipse">
          <a:avLst/>
        </a:prstGeom>
        <a:blipFill>
          <a:blip xmlns:r="http://schemas.openxmlformats.org/officeDocument/2006/relationships" r:embed="rId1">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B4A4351-A375-2A4A-94A8-1F005A1DD5A8}">
      <dsp:nvSpPr>
        <dsp:cNvPr id="0" name=""/>
        <dsp:cNvSpPr/>
      </dsp:nvSpPr>
      <dsp:spPr>
        <a:xfrm>
          <a:off x="4243427" y="360"/>
          <a:ext cx="1772040" cy="1772040"/>
        </a:xfrm>
        <a:prstGeom prst="ellipse">
          <a:avLst/>
        </a:prstGeom>
        <a:gradFill rotWithShape="0">
          <a:gsLst>
            <a:gs pos="0">
              <a:schemeClr val="accent5">
                <a:shade val="50000"/>
                <a:hueOff val="167129"/>
                <a:satOff val="4478"/>
                <a:lumOff val="19726"/>
                <a:alphaOff val="0"/>
                <a:satMod val="103000"/>
                <a:lumMod val="102000"/>
                <a:tint val="94000"/>
              </a:schemeClr>
            </a:gs>
            <a:gs pos="50000">
              <a:schemeClr val="accent5">
                <a:shade val="50000"/>
                <a:hueOff val="167129"/>
                <a:satOff val="4478"/>
                <a:lumOff val="19726"/>
                <a:alphaOff val="0"/>
                <a:satMod val="110000"/>
                <a:lumMod val="100000"/>
                <a:shade val="100000"/>
              </a:schemeClr>
            </a:gs>
            <a:gs pos="100000">
              <a:schemeClr val="accent5">
                <a:shade val="50000"/>
                <a:hueOff val="167129"/>
                <a:satOff val="4478"/>
                <a:lumOff val="1972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Bayesian Hierarchical Framework</a:t>
          </a:r>
        </a:p>
      </dsp:txBody>
      <dsp:txXfrm>
        <a:off x="4502936" y="259869"/>
        <a:ext cx="1253022" cy="1253022"/>
      </dsp:txXfrm>
    </dsp:sp>
    <dsp:sp modelId="{48671075-D25D-6B4F-9EAB-AF4279CFFB12}">
      <dsp:nvSpPr>
        <dsp:cNvPr id="0" name=""/>
        <dsp:cNvSpPr/>
      </dsp:nvSpPr>
      <dsp:spPr>
        <a:xfrm>
          <a:off x="4828465" y="2183751"/>
          <a:ext cx="1772040" cy="1772040"/>
        </a:xfrm>
        <a:prstGeom prst="ellipse">
          <a:avLst/>
        </a:prstGeom>
        <a:solidFill>
          <a:srgbClr val="6999CD"/>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Model Choice</a:t>
          </a:r>
        </a:p>
      </dsp:txBody>
      <dsp:txXfrm>
        <a:off x="5087974" y="2443260"/>
        <a:ext cx="1253022" cy="1253022"/>
      </dsp:txXfrm>
    </dsp:sp>
    <dsp:sp modelId="{F1D1CF2D-091F-2445-AF60-DC48891159A1}">
      <dsp:nvSpPr>
        <dsp:cNvPr id="0" name=""/>
        <dsp:cNvSpPr/>
      </dsp:nvSpPr>
      <dsp:spPr>
        <a:xfrm>
          <a:off x="4243427" y="4367141"/>
          <a:ext cx="1772040" cy="1772040"/>
        </a:xfrm>
        <a:prstGeom prst="ellipse">
          <a:avLst/>
        </a:prstGeom>
        <a:gradFill rotWithShape="0">
          <a:gsLst>
            <a:gs pos="0">
              <a:schemeClr val="accent5">
                <a:shade val="50000"/>
                <a:hueOff val="167129"/>
                <a:satOff val="4478"/>
                <a:lumOff val="19726"/>
                <a:alphaOff val="0"/>
                <a:satMod val="103000"/>
                <a:lumMod val="102000"/>
                <a:tint val="94000"/>
              </a:schemeClr>
            </a:gs>
            <a:gs pos="50000">
              <a:schemeClr val="accent5">
                <a:shade val="50000"/>
                <a:hueOff val="167129"/>
                <a:satOff val="4478"/>
                <a:lumOff val="19726"/>
                <a:alphaOff val="0"/>
                <a:satMod val="110000"/>
                <a:lumMod val="100000"/>
                <a:shade val="100000"/>
              </a:schemeClr>
            </a:gs>
            <a:gs pos="100000">
              <a:schemeClr val="accent5">
                <a:shade val="50000"/>
                <a:hueOff val="167129"/>
                <a:satOff val="4478"/>
                <a:lumOff val="1972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Uncertainty Method</a:t>
          </a:r>
        </a:p>
      </dsp:txBody>
      <dsp:txXfrm>
        <a:off x="4502936" y="4626650"/>
        <a:ext cx="1253022" cy="125302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0582B-7CAD-AF44-BACD-AECA9A4A8DB7}">
      <dsp:nvSpPr>
        <dsp:cNvPr id="0" name=""/>
        <dsp:cNvSpPr/>
      </dsp:nvSpPr>
      <dsp:spPr>
        <a:xfrm rot="2562675">
          <a:off x="2701208" y="3577471"/>
          <a:ext cx="770856" cy="53789"/>
        </a:xfrm>
        <a:custGeom>
          <a:avLst/>
          <a:gdLst/>
          <a:ahLst/>
          <a:cxnLst/>
          <a:rect l="0" t="0" r="0" b="0"/>
          <a:pathLst>
            <a:path>
              <a:moveTo>
                <a:pt x="0" y="26894"/>
              </a:moveTo>
              <a:lnTo>
                <a:pt x="770856" y="2689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F8169E6-5455-AB49-993F-39E1FAA43DDE}">
      <dsp:nvSpPr>
        <dsp:cNvPr id="0" name=""/>
        <dsp:cNvSpPr/>
      </dsp:nvSpPr>
      <dsp:spPr>
        <a:xfrm>
          <a:off x="2803431" y="2523822"/>
          <a:ext cx="857390" cy="53789"/>
        </a:xfrm>
        <a:custGeom>
          <a:avLst/>
          <a:gdLst/>
          <a:ahLst/>
          <a:cxnLst/>
          <a:rect l="0" t="0" r="0" b="0"/>
          <a:pathLst>
            <a:path>
              <a:moveTo>
                <a:pt x="0" y="26894"/>
              </a:moveTo>
              <a:lnTo>
                <a:pt x="857390" y="2689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ACB1964-3156-144F-83A3-4EEDE6DFBC03}">
      <dsp:nvSpPr>
        <dsp:cNvPr id="0" name=""/>
        <dsp:cNvSpPr/>
      </dsp:nvSpPr>
      <dsp:spPr>
        <a:xfrm rot="19037325">
          <a:off x="2701208" y="1470174"/>
          <a:ext cx="770856" cy="53789"/>
        </a:xfrm>
        <a:custGeom>
          <a:avLst/>
          <a:gdLst/>
          <a:ahLst/>
          <a:cxnLst/>
          <a:rect l="0" t="0" r="0" b="0"/>
          <a:pathLst>
            <a:path>
              <a:moveTo>
                <a:pt x="0" y="26894"/>
              </a:moveTo>
              <a:lnTo>
                <a:pt x="770856" y="26894"/>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60BE554-C210-8D43-9667-6D60B4E56FF0}">
      <dsp:nvSpPr>
        <dsp:cNvPr id="0" name=""/>
        <dsp:cNvSpPr/>
      </dsp:nvSpPr>
      <dsp:spPr>
        <a:xfrm>
          <a:off x="719299" y="1346947"/>
          <a:ext cx="2451919" cy="2451919"/>
        </a:xfrm>
        <a:prstGeom prst="ellipse">
          <a:avLst/>
        </a:prstGeom>
        <a:blipFill>
          <a:blip xmlns:r="http://schemas.openxmlformats.org/officeDocument/2006/relationships" r:embed="rId1">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B4A4351-A375-2A4A-94A8-1F005A1DD5A8}">
      <dsp:nvSpPr>
        <dsp:cNvPr id="0" name=""/>
        <dsp:cNvSpPr/>
      </dsp:nvSpPr>
      <dsp:spPr>
        <a:xfrm>
          <a:off x="3174754" y="1111"/>
          <a:ext cx="1471151" cy="1471151"/>
        </a:xfrm>
        <a:prstGeom prst="ellipse">
          <a:avLst/>
        </a:prstGeom>
        <a:gradFill rotWithShape="0">
          <a:gsLst>
            <a:gs pos="0">
              <a:schemeClr val="accent5">
                <a:shade val="50000"/>
                <a:hueOff val="167129"/>
                <a:satOff val="4478"/>
                <a:lumOff val="19726"/>
                <a:alphaOff val="0"/>
                <a:satMod val="103000"/>
                <a:lumMod val="102000"/>
                <a:tint val="94000"/>
              </a:schemeClr>
            </a:gs>
            <a:gs pos="50000">
              <a:schemeClr val="accent5">
                <a:shade val="50000"/>
                <a:hueOff val="167129"/>
                <a:satOff val="4478"/>
                <a:lumOff val="19726"/>
                <a:alphaOff val="0"/>
                <a:satMod val="110000"/>
                <a:lumMod val="100000"/>
                <a:shade val="100000"/>
              </a:schemeClr>
            </a:gs>
            <a:gs pos="100000">
              <a:schemeClr val="accent5">
                <a:shade val="50000"/>
                <a:hueOff val="167129"/>
                <a:satOff val="4478"/>
                <a:lumOff val="1972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Bayesian Hierarchical Framework</a:t>
          </a:r>
        </a:p>
      </dsp:txBody>
      <dsp:txXfrm>
        <a:off x="3390199" y="216556"/>
        <a:ext cx="1040261" cy="1040261"/>
      </dsp:txXfrm>
    </dsp:sp>
    <dsp:sp modelId="{531A4FDA-8CF7-4A42-9FC5-654313CDD6B8}">
      <dsp:nvSpPr>
        <dsp:cNvPr id="0" name=""/>
        <dsp:cNvSpPr/>
      </dsp:nvSpPr>
      <dsp:spPr>
        <a:xfrm>
          <a:off x="4793021" y="1111"/>
          <a:ext cx="2206727" cy="1471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889000">
            <a:lnSpc>
              <a:spcPct val="90000"/>
            </a:lnSpc>
            <a:spcBef>
              <a:spcPct val="0"/>
            </a:spcBef>
            <a:spcAft>
              <a:spcPct val="15000"/>
            </a:spcAft>
            <a:buChar char="•"/>
          </a:pPr>
          <a:r>
            <a:rPr lang="en-IE" sz="2000" kern="1200" dirty="0"/>
            <a:t>Prior information &amp; likelihood to estimate parameters</a:t>
          </a:r>
          <a:endParaRPr lang="en-GB" sz="2000" kern="1200" dirty="0"/>
        </a:p>
      </dsp:txBody>
      <dsp:txXfrm>
        <a:off x="4793021" y="1111"/>
        <a:ext cx="2206727" cy="1471151"/>
      </dsp:txXfrm>
    </dsp:sp>
    <dsp:sp modelId="{48671075-D25D-6B4F-9EAB-AF4279CFFB12}">
      <dsp:nvSpPr>
        <dsp:cNvPr id="0" name=""/>
        <dsp:cNvSpPr/>
      </dsp:nvSpPr>
      <dsp:spPr>
        <a:xfrm>
          <a:off x="3660822" y="1815141"/>
          <a:ext cx="1471151" cy="1471151"/>
        </a:xfrm>
        <a:prstGeom prst="ellipse">
          <a:avLst/>
        </a:prstGeom>
        <a:solidFill>
          <a:srgbClr val="6999CD"/>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Model Choice</a:t>
          </a:r>
        </a:p>
      </dsp:txBody>
      <dsp:txXfrm>
        <a:off x="3876267" y="2030586"/>
        <a:ext cx="1040261" cy="1040261"/>
      </dsp:txXfrm>
    </dsp:sp>
    <dsp:sp modelId="{F1D1CF2D-091F-2445-AF60-DC48891159A1}">
      <dsp:nvSpPr>
        <dsp:cNvPr id="0" name=""/>
        <dsp:cNvSpPr/>
      </dsp:nvSpPr>
      <dsp:spPr>
        <a:xfrm>
          <a:off x="3174754" y="3629171"/>
          <a:ext cx="1471151" cy="1471151"/>
        </a:xfrm>
        <a:prstGeom prst="ellipse">
          <a:avLst/>
        </a:prstGeom>
        <a:gradFill rotWithShape="0">
          <a:gsLst>
            <a:gs pos="0">
              <a:schemeClr val="accent5">
                <a:shade val="50000"/>
                <a:hueOff val="167129"/>
                <a:satOff val="4478"/>
                <a:lumOff val="19726"/>
                <a:alphaOff val="0"/>
                <a:satMod val="103000"/>
                <a:lumMod val="102000"/>
                <a:tint val="94000"/>
              </a:schemeClr>
            </a:gs>
            <a:gs pos="50000">
              <a:schemeClr val="accent5">
                <a:shade val="50000"/>
                <a:hueOff val="167129"/>
                <a:satOff val="4478"/>
                <a:lumOff val="19726"/>
                <a:alphaOff val="0"/>
                <a:satMod val="110000"/>
                <a:lumMod val="100000"/>
                <a:shade val="100000"/>
              </a:schemeClr>
            </a:gs>
            <a:gs pos="100000">
              <a:schemeClr val="accent5">
                <a:shade val="50000"/>
                <a:hueOff val="167129"/>
                <a:satOff val="4478"/>
                <a:lumOff val="1972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t>Uncertainty Method</a:t>
          </a:r>
        </a:p>
      </dsp:txBody>
      <dsp:txXfrm>
        <a:off x="3390199" y="3844616"/>
        <a:ext cx="1040261" cy="10402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0582B-7CAD-AF44-BACD-AECA9A4A8DB7}">
      <dsp:nvSpPr>
        <dsp:cNvPr id="0" name=""/>
        <dsp:cNvSpPr/>
      </dsp:nvSpPr>
      <dsp:spPr>
        <a:xfrm rot="2562918">
          <a:off x="2313123" y="4212596"/>
          <a:ext cx="898137" cy="65214"/>
        </a:xfrm>
        <a:custGeom>
          <a:avLst/>
          <a:gdLst/>
          <a:ahLst/>
          <a:cxnLst/>
          <a:rect l="0" t="0" r="0" b="0"/>
          <a:pathLst>
            <a:path>
              <a:moveTo>
                <a:pt x="0" y="32607"/>
              </a:moveTo>
              <a:lnTo>
                <a:pt x="898137" y="32607"/>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F8169E6-5455-AB49-993F-39E1FAA43DDE}">
      <dsp:nvSpPr>
        <dsp:cNvPr id="0" name=""/>
        <dsp:cNvSpPr/>
      </dsp:nvSpPr>
      <dsp:spPr>
        <a:xfrm>
          <a:off x="2432246" y="2983725"/>
          <a:ext cx="999143" cy="65214"/>
        </a:xfrm>
        <a:custGeom>
          <a:avLst/>
          <a:gdLst/>
          <a:ahLst/>
          <a:cxnLst/>
          <a:rect l="0" t="0" r="0" b="0"/>
          <a:pathLst>
            <a:path>
              <a:moveTo>
                <a:pt x="0" y="32607"/>
              </a:moveTo>
              <a:lnTo>
                <a:pt x="999143" y="32607"/>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ACB1964-3156-144F-83A3-4EEDE6DFBC03}">
      <dsp:nvSpPr>
        <dsp:cNvPr id="0" name=""/>
        <dsp:cNvSpPr/>
      </dsp:nvSpPr>
      <dsp:spPr>
        <a:xfrm rot="19037082">
          <a:off x="2313123" y="1754853"/>
          <a:ext cx="898137" cy="65214"/>
        </a:xfrm>
        <a:custGeom>
          <a:avLst/>
          <a:gdLst/>
          <a:ahLst/>
          <a:cxnLst/>
          <a:rect l="0" t="0" r="0" b="0"/>
          <a:pathLst>
            <a:path>
              <a:moveTo>
                <a:pt x="0" y="32607"/>
              </a:moveTo>
              <a:lnTo>
                <a:pt x="898137" y="32607"/>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60BE554-C210-8D43-9667-6D60B4E56FF0}">
      <dsp:nvSpPr>
        <dsp:cNvPr id="0" name=""/>
        <dsp:cNvSpPr/>
      </dsp:nvSpPr>
      <dsp:spPr>
        <a:xfrm>
          <a:off x="1110" y="1612136"/>
          <a:ext cx="2860160" cy="2860160"/>
        </a:xfrm>
        <a:prstGeom prst="ellipse">
          <a:avLst/>
        </a:prstGeom>
        <a:blipFill>
          <a:blip xmlns:r="http://schemas.openxmlformats.org/officeDocument/2006/relationships" r:embed="rId1">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B4A4351-A375-2A4A-94A8-1F005A1DD5A8}">
      <dsp:nvSpPr>
        <dsp:cNvPr id="0" name=""/>
        <dsp:cNvSpPr/>
      </dsp:nvSpPr>
      <dsp:spPr>
        <a:xfrm>
          <a:off x="2864526" y="42722"/>
          <a:ext cx="1716096" cy="1716096"/>
        </a:xfrm>
        <a:prstGeom prst="ellipse">
          <a:avLst/>
        </a:prstGeom>
        <a:gradFill rotWithShape="0">
          <a:gsLst>
            <a:gs pos="0">
              <a:schemeClr val="accent5">
                <a:shade val="50000"/>
                <a:hueOff val="167129"/>
                <a:satOff val="4478"/>
                <a:lumOff val="19726"/>
                <a:alphaOff val="0"/>
                <a:satMod val="103000"/>
                <a:lumMod val="102000"/>
                <a:tint val="94000"/>
              </a:schemeClr>
            </a:gs>
            <a:gs pos="50000">
              <a:schemeClr val="accent5">
                <a:shade val="50000"/>
                <a:hueOff val="167129"/>
                <a:satOff val="4478"/>
                <a:lumOff val="19726"/>
                <a:alphaOff val="0"/>
                <a:satMod val="110000"/>
                <a:lumMod val="100000"/>
                <a:shade val="100000"/>
              </a:schemeClr>
            </a:gs>
            <a:gs pos="100000">
              <a:schemeClr val="accent5">
                <a:shade val="50000"/>
                <a:hueOff val="167129"/>
                <a:satOff val="4478"/>
                <a:lumOff val="1972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Bayesian Hierarchical Framework</a:t>
          </a:r>
        </a:p>
      </dsp:txBody>
      <dsp:txXfrm>
        <a:off x="3115842" y="294038"/>
        <a:ext cx="1213464" cy="1213464"/>
      </dsp:txXfrm>
    </dsp:sp>
    <dsp:sp modelId="{48671075-D25D-6B4F-9EAB-AF4279CFFB12}">
      <dsp:nvSpPr>
        <dsp:cNvPr id="0" name=""/>
        <dsp:cNvSpPr/>
      </dsp:nvSpPr>
      <dsp:spPr>
        <a:xfrm>
          <a:off x="3431389" y="2158284"/>
          <a:ext cx="1716096" cy="1716096"/>
        </a:xfrm>
        <a:prstGeom prst="ellipse">
          <a:avLst/>
        </a:prstGeom>
        <a:solidFill>
          <a:srgbClr val="6999CD"/>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Model Choice</a:t>
          </a:r>
        </a:p>
      </dsp:txBody>
      <dsp:txXfrm>
        <a:off x="3682705" y="2409600"/>
        <a:ext cx="1213464" cy="1213464"/>
      </dsp:txXfrm>
    </dsp:sp>
    <dsp:sp modelId="{389AFE05-5D56-8645-9A1F-FE1E7E23FAA4}">
      <dsp:nvSpPr>
        <dsp:cNvPr id="0" name=""/>
        <dsp:cNvSpPr/>
      </dsp:nvSpPr>
      <dsp:spPr>
        <a:xfrm>
          <a:off x="5319095" y="2158284"/>
          <a:ext cx="2574144" cy="1716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r>
            <a:rPr lang="en-GB" sz="2000" kern="1200" dirty="0"/>
            <a:t>Linear Regression</a:t>
          </a:r>
        </a:p>
        <a:p>
          <a:pPr marL="228600" lvl="1" indent="-228600" algn="l" defTabSz="889000">
            <a:lnSpc>
              <a:spcPct val="90000"/>
            </a:lnSpc>
            <a:spcBef>
              <a:spcPct val="0"/>
            </a:spcBef>
            <a:spcAft>
              <a:spcPct val="15000"/>
            </a:spcAft>
            <a:buChar char="•"/>
          </a:pPr>
          <a:r>
            <a:rPr lang="en-GB" sz="2000" kern="1200" dirty="0"/>
            <a:t>Change Point</a:t>
          </a:r>
        </a:p>
        <a:p>
          <a:pPr marL="228600" lvl="1" indent="-228600" algn="l" defTabSz="889000">
            <a:lnSpc>
              <a:spcPct val="90000"/>
            </a:lnSpc>
            <a:spcBef>
              <a:spcPct val="0"/>
            </a:spcBef>
            <a:spcAft>
              <a:spcPct val="15000"/>
            </a:spcAft>
            <a:buChar char="•"/>
          </a:pPr>
          <a:r>
            <a:rPr lang="en-GB" sz="2000" b="1" kern="1200" dirty="0"/>
            <a:t>Gaussian Process</a:t>
          </a:r>
        </a:p>
        <a:p>
          <a:pPr marL="228600" lvl="1" indent="-228600" algn="l" defTabSz="889000">
            <a:lnSpc>
              <a:spcPct val="90000"/>
            </a:lnSpc>
            <a:spcBef>
              <a:spcPct val="0"/>
            </a:spcBef>
            <a:spcAft>
              <a:spcPct val="15000"/>
            </a:spcAft>
            <a:buChar char="•"/>
          </a:pPr>
          <a:r>
            <a:rPr lang="en-GB" sz="2000" b="1" kern="1200" dirty="0"/>
            <a:t>Generalised</a:t>
          </a:r>
          <a:r>
            <a:rPr lang="en-GB" sz="2000" b="1" kern="1200" baseline="0" dirty="0"/>
            <a:t> Additive Model[4]</a:t>
          </a:r>
          <a:endParaRPr lang="en-GB" sz="2000" b="1" kern="1200" dirty="0"/>
        </a:p>
      </dsp:txBody>
      <dsp:txXfrm>
        <a:off x="5319095" y="2158284"/>
        <a:ext cx="2574144" cy="1716096"/>
      </dsp:txXfrm>
    </dsp:sp>
    <dsp:sp modelId="{F1D1CF2D-091F-2445-AF60-DC48891159A1}">
      <dsp:nvSpPr>
        <dsp:cNvPr id="0" name=""/>
        <dsp:cNvSpPr/>
      </dsp:nvSpPr>
      <dsp:spPr>
        <a:xfrm>
          <a:off x="2864526" y="4273846"/>
          <a:ext cx="1716096" cy="1716096"/>
        </a:xfrm>
        <a:prstGeom prst="ellipse">
          <a:avLst/>
        </a:prstGeom>
        <a:gradFill rotWithShape="0">
          <a:gsLst>
            <a:gs pos="0">
              <a:schemeClr val="accent5">
                <a:shade val="50000"/>
                <a:hueOff val="167129"/>
                <a:satOff val="4478"/>
                <a:lumOff val="19726"/>
                <a:alphaOff val="0"/>
                <a:satMod val="103000"/>
                <a:lumMod val="102000"/>
                <a:tint val="94000"/>
              </a:schemeClr>
            </a:gs>
            <a:gs pos="50000">
              <a:schemeClr val="accent5">
                <a:shade val="50000"/>
                <a:hueOff val="167129"/>
                <a:satOff val="4478"/>
                <a:lumOff val="19726"/>
                <a:alphaOff val="0"/>
                <a:satMod val="110000"/>
                <a:lumMod val="100000"/>
                <a:shade val="100000"/>
              </a:schemeClr>
            </a:gs>
            <a:gs pos="100000">
              <a:schemeClr val="accent5">
                <a:shade val="50000"/>
                <a:hueOff val="167129"/>
                <a:satOff val="4478"/>
                <a:lumOff val="1972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Uncertainty Method</a:t>
          </a:r>
        </a:p>
      </dsp:txBody>
      <dsp:txXfrm>
        <a:off x="3115842" y="4525162"/>
        <a:ext cx="1213464" cy="12134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0582B-7CAD-AF44-BACD-AECA9A4A8DB7}">
      <dsp:nvSpPr>
        <dsp:cNvPr id="0" name=""/>
        <dsp:cNvSpPr/>
      </dsp:nvSpPr>
      <dsp:spPr>
        <a:xfrm rot="2562918">
          <a:off x="2313123" y="4212596"/>
          <a:ext cx="898137" cy="65214"/>
        </a:xfrm>
        <a:custGeom>
          <a:avLst/>
          <a:gdLst/>
          <a:ahLst/>
          <a:cxnLst/>
          <a:rect l="0" t="0" r="0" b="0"/>
          <a:pathLst>
            <a:path>
              <a:moveTo>
                <a:pt x="0" y="32607"/>
              </a:moveTo>
              <a:lnTo>
                <a:pt x="898137" y="32607"/>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F8169E6-5455-AB49-993F-39E1FAA43DDE}">
      <dsp:nvSpPr>
        <dsp:cNvPr id="0" name=""/>
        <dsp:cNvSpPr/>
      </dsp:nvSpPr>
      <dsp:spPr>
        <a:xfrm>
          <a:off x="2432246" y="2983725"/>
          <a:ext cx="999143" cy="65214"/>
        </a:xfrm>
        <a:custGeom>
          <a:avLst/>
          <a:gdLst/>
          <a:ahLst/>
          <a:cxnLst/>
          <a:rect l="0" t="0" r="0" b="0"/>
          <a:pathLst>
            <a:path>
              <a:moveTo>
                <a:pt x="0" y="32607"/>
              </a:moveTo>
              <a:lnTo>
                <a:pt x="999143" y="32607"/>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ACB1964-3156-144F-83A3-4EEDE6DFBC03}">
      <dsp:nvSpPr>
        <dsp:cNvPr id="0" name=""/>
        <dsp:cNvSpPr/>
      </dsp:nvSpPr>
      <dsp:spPr>
        <a:xfrm rot="19037082">
          <a:off x="2313123" y="1754853"/>
          <a:ext cx="898137" cy="65214"/>
        </a:xfrm>
        <a:custGeom>
          <a:avLst/>
          <a:gdLst/>
          <a:ahLst/>
          <a:cxnLst/>
          <a:rect l="0" t="0" r="0" b="0"/>
          <a:pathLst>
            <a:path>
              <a:moveTo>
                <a:pt x="0" y="32607"/>
              </a:moveTo>
              <a:lnTo>
                <a:pt x="898137" y="32607"/>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60BE554-C210-8D43-9667-6D60B4E56FF0}">
      <dsp:nvSpPr>
        <dsp:cNvPr id="0" name=""/>
        <dsp:cNvSpPr/>
      </dsp:nvSpPr>
      <dsp:spPr>
        <a:xfrm>
          <a:off x="1110" y="1612136"/>
          <a:ext cx="2860160" cy="2860160"/>
        </a:xfrm>
        <a:prstGeom prst="ellipse">
          <a:avLst/>
        </a:prstGeom>
        <a:blipFill>
          <a:blip xmlns:r="http://schemas.openxmlformats.org/officeDocument/2006/relationships" r:embed="rId1">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B4A4351-A375-2A4A-94A8-1F005A1DD5A8}">
      <dsp:nvSpPr>
        <dsp:cNvPr id="0" name=""/>
        <dsp:cNvSpPr/>
      </dsp:nvSpPr>
      <dsp:spPr>
        <a:xfrm>
          <a:off x="2864526" y="42722"/>
          <a:ext cx="1716096" cy="1716096"/>
        </a:xfrm>
        <a:prstGeom prst="ellipse">
          <a:avLst/>
        </a:prstGeom>
        <a:gradFill rotWithShape="0">
          <a:gsLst>
            <a:gs pos="0">
              <a:schemeClr val="accent5">
                <a:shade val="50000"/>
                <a:hueOff val="167129"/>
                <a:satOff val="4478"/>
                <a:lumOff val="19726"/>
                <a:alphaOff val="0"/>
                <a:satMod val="103000"/>
                <a:lumMod val="102000"/>
                <a:tint val="94000"/>
              </a:schemeClr>
            </a:gs>
            <a:gs pos="50000">
              <a:schemeClr val="accent5">
                <a:shade val="50000"/>
                <a:hueOff val="167129"/>
                <a:satOff val="4478"/>
                <a:lumOff val="19726"/>
                <a:alphaOff val="0"/>
                <a:satMod val="110000"/>
                <a:lumMod val="100000"/>
                <a:shade val="100000"/>
              </a:schemeClr>
            </a:gs>
            <a:gs pos="100000">
              <a:schemeClr val="accent5">
                <a:shade val="50000"/>
                <a:hueOff val="167129"/>
                <a:satOff val="4478"/>
                <a:lumOff val="1972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Bayesian Hierarchical Framework</a:t>
          </a:r>
        </a:p>
      </dsp:txBody>
      <dsp:txXfrm>
        <a:off x="3115842" y="294038"/>
        <a:ext cx="1213464" cy="1213464"/>
      </dsp:txXfrm>
    </dsp:sp>
    <dsp:sp modelId="{48671075-D25D-6B4F-9EAB-AF4279CFFB12}">
      <dsp:nvSpPr>
        <dsp:cNvPr id="0" name=""/>
        <dsp:cNvSpPr/>
      </dsp:nvSpPr>
      <dsp:spPr>
        <a:xfrm>
          <a:off x="3431389" y="2158284"/>
          <a:ext cx="1716096" cy="1716096"/>
        </a:xfrm>
        <a:prstGeom prst="ellipse">
          <a:avLst/>
        </a:prstGeom>
        <a:solidFill>
          <a:srgbClr val="6999CD"/>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Model Choice</a:t>
          </a:r>
        </a:p>
      </dsp:txBody>
      <dsp:txXfrm>
        <a:off x="3682705" y="2409600"/>
        <a:ext cx="1213464" cy="1213464"/>
      </dsp:txXfrm>
    </dsp:sp>
    <dsp:sp modelId="{389AFE05-5D56-8645-9A1F-FE1E7E23FAA4}">
      <dsp:nvSpPr>
        <dsp:cNvPr id="0" name=""/>
        <dsp:cNvSpPr/>
      </dsp:nvSpPr>
      <dsp:spPr>
        <a:xfrm>
          <a:off x="5319095" y="2158284"/>
          <a:ext cx="2574144" cy="1716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endParaRPr lang="en-GB" sz="2000" b="1" kern="1200" dirty="0"/>
        </a:p>
      </dsp:txBody>
      <dsp:txXfrm>
        <a:off x="5319095" y="2158284"/>
        <a:ext cx="2574144" cy="1716096"/>
      </dsp:txXfrm>
    </dsp:sp>
    <dsp:sp modelId="{F1D1CF2D-091F-2445-AF60-DC48891159A1}">
      <dsp:nvSpPr>
        <dsp:cNvPr id="0" name=""/>
        <dsp:cNvSpPr/>
      </dsp:nvSpPr>
      <dsp:spPr>
        <a:xfrm>
          <a:off x="2864526" y="4273846"/>
          <a:ext cx="1716096" cy="1716096"/>
        </a:xfrm>
        <a:prstGeom prst="ellipse">
          <a:avLst/>
        </a:prstGeom>
        <a:gradFill rotWithShape="0">
          <a:gsLst>
            <a:gs pos="0">
              <a:schemeClr val="accent5">
                <a:shade val="50000"/>
                <a:hueOff val="167129"/>
                <a:satOff val="4478"/>
                <a:lumOff val="19726"/>
                <a:alphaOff val="0"/>
                <a:satMod val="103000"/>
                <a:lumMod val="102000"/>
                <a:tint val="94000"/>
              </a:schemeClr>
            </a:gs>
            <a:gs pos="50000">
              <a:schemeClr val="accent5">
                <a:shade val="50000"/>
                <a:hueOff val="167129"/>
                <a:satOff val="4478"/>
                <a:lumOff val="19726"/>
                <a:alphaOff val="0"/>
                <a:satMod val="110000"/>
                <a:lumMod val="100000"/>
                <a:shade val="100000"/>
              </a:schemeClr>
            </a:gs>
            <a:gs pos="100000">
              <a:schemeClr val="accent5">
                <a:shade val="50000"/>
                <a:hueOff val="167129"/>
                <a:satOff val="4478"/>
                <a:lumOff val="1972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GB" sz="1900" kern="1200" dirty="0"/>
            <a:t>Uncertainty Method</a:t>
          </a:r>
        </a:p>
      </dsp:txBody>
      <dsp:txXfrm>
        <a:off x="3115842" y="4525162"/>
        <a:ext cx="1213464" cy="121346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0582B-7CAD-AF44-BACD-AECA9A4A8DB7}">
      <dsp:nvSpPr>
        <dsp:cNvPr id="0" name=""/>
        <dsp:cNvSpPr/>
      </dsp:nvSpPr>
      <dsp:spPr>
        <a:xfrm rot="2563207">
          <a:off x="2209128" y="4156739"/>
          <a:ext cx="856277" cy="65214"/>
        </a:xfrm>
        <a:custGeom>
          <a:avLst/>
          <a:gdLst/>
          <a:ahLst/>
          <a:cxnLst/>
          <a:rect l="0" t="0" r="0" b="0"/>
          <a:pathLst>
            <a:path>
              <a:moveTo>
                <a:pt x="0" y="32607"/>
              </a:moveTo>
              <a:lnTo>
                <a:pt x="856277" y="32607"/>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F8169E6-5455-AB49-993F-39E1FAA43DDE}">
      <dsp:nvSpPr>
        <dsp:cNvPr id="0" name=""/>
        <dsp:cNvSpPr/>
      </dsp:nvSpPr>
      <dsp:spPr>
        <a:xfrm>
          <a:off x="2322724" y="2983725"/>
          <a:ext cx="952783" cy="65214"/>
        </a:xfrm>
        <a:custGeom>
          <a:avLst/>
          <a:gdLst/>
          <a:ahLst/>
          <a:cxnLst/>
          <a:rect l="0" t="0" r="0" b="0"/>
          <a:pathLst>
            <a:path>
              <a:moveTo>
                <a:pt x="0" y="32607"/>
              </a:moveTo>
              <a:lnTo>
                <a:pt x="952783" y="32607"/>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ACB1964-3156-144F-83A3-4EEDE6DFBC03}">
      <dsp:nvSpPr>
        <dsp:cNvPr id="0" name=""/>
        <dsp:cNvSpPr/>
      </dsp:nvSpPr>
      <dsp:spPr>
        <a:xfrm rot="19036793">
          <a:off x="2209128" y="1810710"/>
          <a:ext cx="856277" cy="65214"/>
        </a:xfrm>
        <a:custGeom>
          <a:avLst/>
          <a:gdLst/>
          <a:ahLst/>
          <a:cxnLst/>
          <a:rect l="0" t="0" r="0" b="0"/>
          <a:pathLst>
            <a:path>
              <a:moveTo>
                <a:pt x="0" y="32607"/>
              </a:moveTo>
              <a:lnTo>
                <a:pt x="856277" y="32607"/>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60BE554-C210-8D43-9667-6D60B4E56FF0}">
      <dsp:nvSpPr>
        <dsp:cNvPr id="0" name=""/>
        <dsp:cNvSpPr/>
      </dsp:nvSpPr>
      <dsp:spPr>
        <a:xfrm>
          <a:off x="1627" y="1675694"/>
          <a:ext cx="2730701" cy="2730701"/>
        </a:xfrm>
        <a:prstGeom prst="ellipse">
          <a:avLst/>
        </a:prstGeom>
        <a:blipFill>
          <a:blip xmlns:r="http://schemas.openxmlformats.org/officeDocument/2006/relationships" r:embed="rId1">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B4A4351-A375-2A4A-94A8-1F005A1DD5A8}">
      <dsp:nvSpPr>
        <dsp:cNvPr id="0" name=""/>
        <dsp:cNvSpPr/>
      </dsp:nvSpPr>
      <dsp:spPr>
        <a:xfrm>
          <a:off x="2734454" y="177883"/>
          <a:ext cx="1638420" cy="1638420"/>
        </a:xfrm>
        <a:prstGeom prst="ellipse">
          <a:avLst/>
        </a:prstGeom>
        <a:gradFill rotWithShape="0">
          <a:gsLst>
            <a:gs pos="0">
              <a:schemeClr val="accent5">
                <a:shade val="50000"/>
                <a:hueOff val="167129"/>
                <a:satOff val="4478"/>
                <a:lumOff val="19726"/>
                <a:alphaOff val="0"/>
                <a:satMod val="103000"/>
                <a:lumMod val="102000"/>
                <a:tint val="94000"/>
              </a:schemeClr>
            </a:gs>
            <a:gs pos="50000">
              <a:schemeClr val="accent5">
                <a:shade val="50000"/>
                <a:hueOff val="167129"/>
                <a:satOff val="4478"/>
                <a:lumOff val="19726"/>
                <a:alphaOff val="0"/>
                <a:satMod val="110000"/>
                <a:lumMod val="100000"/>
                <a:shade val="100000"/>
              </a:schemeClr>
            </a:gs>
            <a:gs pos="100000">
              <a:schemeClr val="accent5">
                <a:shade val="50000"/>
                <a:hueOff val="167129"/>
                <a:satOff val="4478"/>
                <a:lumOff val="1972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Bayesian Hierarchical Framework</a:t>
          </a:r>
        </a:p>
      </dsp:txBody>
      <dsp:txXfrm>
        <a:off x="2974395" y="417824"/>
        <a:ext cx="1158538" cy="1158538"/>
      </dsp:txXfrm>
    </dsp:sp>
    <dsp:sp modelId="{48671075-D25D-6B4F-9EAB-AF4279CFFB12}">
      <dsp:nvSpPr>
        <dsp:cNvPr id="0" name=""/>
        <dsp:cNvSpPr/>
      </dsp:nvSpPr>
      <dsp:spPr>
        <a:xfrm>
          <a:off x="3275508" y="2197122"/>
          <a:ext cx="1638420" cy="1638420"/>
        </a:xfrm>
        <a:prstGeom prst="ellipse">
          <a:avLst/>
        </a:prstGeom>
        <a:solidFill>
          <a:srgbClr val="6999CD"/>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Model Choice</a:t>
          </a:r>
        </a:p>
      </dsp:txBody>
      <dsp:txXfrm>
        <a:off x="3515449" y="2437063"/>
        <a:ext cx="1158538" cy="1158538"/>
      </dsp:txXfrm>
    </dsp:sp>
    <dsp:sp modelId="{389AFE05-5D56-8645-9A1F-FE1E7E23FAA4}">
      <dsp:nvSpPr>
        <dsp:cNvPr id="0" name=""/>
        <dsp:cNvSpPr/>
      </dsp:nvSpPr>
      <dsp:spPr>
        <a:xfrm>
          <a:off x="5077770" y="2197122"/>
          <a:ext cx="2457631" cy="16384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28600" lvl="1" indent="-228600" algn="l" defTabSz="889000">
            <a:lnSpc>
              <a:spcPct val="90000"/>
            </a:lnSpc>
            <a:spcBef>
              <a:spcPct val="0"/>
            </a:spcBef>
            <a:spcAft>
              <a:spcPct val="15000"/>
            </a:spcAft>
            <a:buChar char="•"/>
          </a:pPr>
          <a:endParaRPr lang="en-GB" sz="2000" b="1" kern="1200" dirty="0"/>
        </a:p>
      </dsp:txBody>
      <dsp:txXfrm>
        <a:off x="5077770" y="2197122"/>
        <a:ext cx="2457631" cy="1638420"/>
      </dsp:txXfrm>
    </dsp:sp>
    <dsp:sp modelId="{F1D1CF2D-091F-2445-AF60-DC48891159A1}">
      <dsp:nvSpPr>
        <dsp:cNvPr id="0" name=""/>
        <dsp:cNvSpPr/>
      </dsp:nvSpPr>
      <dsp:spPr>
        <a:xfrm>
          <a:off x="2734454" y="4216360"/>
          <a:ext cx="1638420" cy="1638420"/>
        </a:xfrm>
        <a:prstGeom prst="ellipse">
          <a:avLst/>
        </a:prstGeom>
        <a:gradFill rotWithShape="0">
          <a:gsLst>
            <a:gs pos="0">
              <a:schemeClr val="accent5">
                <a:shade val="50000"/>
                <a:hueOff val="167129"/>
                <a:satOff val="4478"/>
                <a:lumOff val="19726"/>
                <a:alphaOff val="0"/>
                <a:satMod val="103000"/>
                <a:lumMod val="102000"/>
                <a:tint val="94000"/>
              </a:schemeClr>
            </a:gs>
            <a:gs pos="50000">
              <a:schemeClr val="accent5">
                <a:shade val="50000"/>
                <a:hueOff val="167129"/>
                <a:satOff val="4478"/>
                <a:lumOff val="19726"/>
                <a:alphaOff val="0"/>
                <a:satMod val="110000"/>
                <a:lumMod val="100000"/>
                <a:shade val="100000"/>
              </a:schemeClr>
            </a:gs>
            <a:gs pos="100000">
              <a:schemeClr val="accent5">
                <a:shade val="50000"/>
                <a:hueOff val="167129"/>
                <a:satOff val="4478"/>
                <a:lumOff val="1972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GB" sz="1800" kern="1200" dirty="0"/>
            <a:t>Uncertainty Method</a:t>
          </a:r>
        </a:p>
      </dsp:txBody>
      <dsp:txXfrm>
        <a:off x="2974395" y="4456301"/>
        <a:ext cx="1158538" cy="115853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30582B-7CAD-AF44-BACD-AECA9A4A8DB7}">
      <dsp:nvSpPr>
        <dsp:cNvPr id="0" name=""/>
        <dsp:cNvSpPr/>
      </dsp:nvSpPr>
      <dsp:spPr>
        <a:xfrm rot="2561374">
          <a:off x="3334826" y="4311428"/>
          <a:ext cx="932786" cy="52822"/>
        </a:xfrm>
        <a:custGeom>
          <a:avLst/>
          <a:gdLst/>
          <a:ahLst/>
          <a:cxnLst/>
          <a:rect l="0" t="0" r="0" b="0"/>
          <a:pathLst>
            <a:path>
              <a:moveTo>
                <a:pt x="0" y="26411"/>
              </a:moveTo>
              <a:lnTo>
                <a:pt x="932786" y="26411"/>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F8169E6-5455-AB49-993F-39E1FAA43DDE}">
      <dsp:nvSpPr>
        <dsp:cNvPr id="0" name=""/>
        <dsp:cNvSpPr/>
      </dsp:nvSpPr>
      <dsp:spPr>
        <a:xfrm>
          <a:off x="3458402" y="3043360"/>
          <a:ext cx="1036480" cy="52822"/>
        </a:xfrm>
        <a:custGeom>
          <a:avLst/>
          <a:gdLst/>
          <a:ahLst/>
          <a:cxnLst/>
          <a:rect l="0" t="0" r="0" b="0"/>
          <a:pathLst>
            <a:path>
              <a:moveTo>
                <a:pt x="0" y="26411"/>
              </a:moveTo>
              <a:lnTo>
                <a:pt x="1036480" y="26411"/>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5ACB1964-3156-144F-83A3-4EEDE6DFBC03}">
      <dsp:nvSpPr>
        <dsp:cNvPr id="0" name=""/>
        <dsp:cNvSpPr/>
      </dsp:nvSpPr>
      <dsp:spPr>
        <a:xfrm rot="19038626">
          <a:off x="3334826" y="1775291"/>
          <a:ext cx="932786" cy="52822"/>
        </a:xfrm>
        <a:custGeom>
          <a:avLst/>
          <a:gdLst/>
          <a:ahLst/>
          <a:cxnLst/>
          <a:rect l="0" t="0" r="0" b="0"/>
          <a:pathLst>
            <a:path>
              <a:moveTo>
                <a:pt x="0" y="26411"/>
              </a:moveTo>
              <a:lnTo>
                <a:pt x="932786" y="26411"/>
              </a:lnTo>
            </a:path>
          </a:pathLst>
        </a:custGeom>
        <a:noFill/>
        <a:ln w="12700" cap="flat" cmpd="sng" algn="ctr">
          <a:solidFill>
            <a:schemeClr val="accent5">
              <a:shade val="8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60BE554-C210-8D43-9667-6D60B4E56FF0}">
      <dsp:nvSpPr>
        <dsp:cNvPr id="0" name=""/>
        <dsp:cNvSpPr/>
      </dsp:nvSpPr>
      <dsp:spPr>
        <a:xfrm>
          <a:off x="952412" y="1622341"/>
          <a:ext cx="2948223" cy="2948223"/>
        </a:xfrm>
        <a:prstGeom prst="ellipse">
          <a:avLst/>
        </a:prstGeom>
        <a:blipFill>
          <a:blip xmlns:r="http://schemas.openxmlformats.org/officeDocument/2006/relationships" r:embed="rId1">
            <a:duotone>
              <a:schemeClr val="accent5">
                <a:hueOff val="0"/>
                <a:satOff val="0"/>
                <a:lumOff val="0"/>
                <a:alphaOff val="0"/>
                <a:shade val="20000"/>
                <a:satMod val="200000"/>
              </a:schemeClr>
              <a:schemeClr val="accent5">
                <a:hueOff val="0"/>
                <a:satOff val="0"/>
                <a:lumOff val="0"/>
                <a:alphaOff val="0"/>
                <a:tint val="12000"/>
                <a:satMod val="190000"/>
              </a:schemeClr>
            </a:duotone>
            <a:extLst>
              <a:ext uri="{28A0092B-C50C-407E-A947-70E740481C1C}">
                <a14:useLocalDpi xmlns:a14="http://schemas.microsoft.com/office/drawing/2010/main" val="0"/>
              </a:ext>
            </a:extLst>
          </a:blip>
          <a:srcRect/>
          <a:stretch>
            <a:fillRect l="-25000" r="-25000"/>
          </a:stretch>
        </a:blip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sp>
    <dsp:sp modelId="{3B4A4351-A375-2A4A-94A8-1F005A1DD5A8}">
      <dsp:nvSpPr>
        <dsp:cNvPr id="0" name=""/>
        <dsp:cNvSpPr/>
      </dsp:nvSpPr>
      <dsp:spPr>
        <a:xfrm>
          <a:off x="3909685" y="1318"/>
          <a:ext cx="1768933" cy="1768933"/>
        </a:xfrm>
        <a:prstGeom prst="ellipse">
          <a:avLst/>
        </a:prstGeom>
        <a:gradFill rotWithShape="0">
          <a:gsLst>
            <a:gs pos="0">
              <a:schemeClr val="accent5">
                <a:shade val="50000"/>
                <a:hueOff val="167129"/>
                <a:satOff val="4478"/>
                <a:lumOff val="19726"/>
                <a:alphaOff val="0"/>
                <a:satMod val="103000"/>
                <a:lumMod val="102000"/>
                <a:tint val="94000"/>
              </a:schemeClr>
            </a:gs>
            <a:gs pos="50000">
              <a:schemeClr val="accent5">
                <a:shade val="50000"/>
                <a:hueOff val="167129"/>
                <a:satOff val="4478"/>
                <a:lumOff val="19726"/>
                <a:alphaOff val="0"/>
                <a:satMod val="110000"/>
                <a:lumMod val="100000"/>
                <a:shade val="100000"/>
              </a:schemeClr>
            </a:gs>
            <a:gs pos="100000">
              <a:schemeClr val="accent5">
                <a:shade val="50000"/>
                <a:hueOff val="167129"/>
                <a:satOff val="4478"/>
                <a:lumOff val="1972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Bayesian Hierarchical Framework</a:t>
          </a:r>
        </a:p>
      </dsp:txBody>
      <dsp:txXfrm>
        <a:off x="4168739" y="260372"/>
        <a:ext cx="1250825" cy="1250825"/>
      </dsp:txXfrm>
    </dsp:sp>
    <dsp:sp modelId="{48671075-D25D-6B4F-9EAB-AF4279CFFB12}">
      <dsp:nvSpPr>
        <dsp:cNvPr id="0" name=""/>
        <dsp:cNvSpPr/>
      </dsp:nvSpPr>
      <dsp:spPr>
        <a:xfrm>
          <a:off x="4494883" y="2185304"/>
          <a:ext cx="1768933" cy="1768933"/>
        </a:xfrm>
        <a:prstGeom prst="ellipse">
          <a:avLst/>
        </a:prstGeom>
        <a:solidFill>
          <a:srgbClr val="6999CD"/>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Model Choice</a:t>
          </a:r>
        </a:p>
      </dsp:txBody>
      <dsp:txXfrm>
        <a:off x="4753937" y="2444358"/>
        <a:ext cx="1250825" cy="1250825"/>
      </dsp:txXfrm>
    </dsp:sp>
    <dsp:sp modelId="{F1D1CF2D-091F-2445-AF60-DC48891159A1}">
      <dsp:nvSpPr>
        <dsp:cNvPr id="0" name=""/>
        <dsp:cNvSpPr/>
      </dsp:nvSpPr>
      <dsp:spPr>
        <a:xfrm>
          <a:off x="3909685" y="4369290"/>
          <a:ext cx="1768933" cy="1768933"/>
        </a:xfrm>
        <a:prstGeom prst="ellipse">
          <a:avLst/>
        </a:prstGeom>
        <a:gradFill rotWithShape="0">
          <a:gsLst>
            <a:gs pos="0">
              <a:schemeClr val="accent5">
                <a:shade val="50000"/>
                <a:hueOff val="167129"/>
                <a:satOff val="4478"/>
                <a:lumOff val="19726"/>
                <a:alphaOff val="0"/>
                <a:satMod val="103000"/>
                <a:lumMod val="102000"/>
                <a:tint val="94000"/>
              </a:schemeClr>
            </a:gs>
            <a:gs pos="50000">
              <a:schemeClr val="accent5">
                <a:shade val="50000"/>
                <a:hueOff val="167129"/>
                <a:satOff val="4478"/>
                <a:lumOff val="19726"/>
                <a:alphaOff val="0"/>
                <a:satMod val="110000"/>
                <a:lumMod val="100000"/>
                <a:shade val="100000"/>
              </a:schemeClr>
            </a:gs>
            <a:gs pos="100000">
              <a:schemeClr val="accent5">
                <a:shade val="50000"/>
                <a:hueOff val="167129"/>
                <a:satOff val="4478"/>
                <a:lumOff val="19726"/>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GB" sz="2000" kern="1200" dirty="0"/>
            <a:t>Uncertainty Method</a:t>
          </a:r>
        </a:p>
      </dsp:txBody>
      <dsp:txXfrm>
        <a:off x="4168739" y="4628344"/>
        <a:ext cx="1250825" cy="1250825"/>
      </dsp:txXfrm>
    </dsp:sp>
    <dsp:sp modelId="{D7BB0D5E-D632-8343-BB7C-B53614532D4B}">
      <dsp:nvSpPr>
        <dsp:cNvPr id="0" name=""/>
        <dsp:cNvSpPr/>
      </dsp:nvSpPr>
      <dsp:spPr>
        <a:xfrm>
          <a:off x="5855512" y="4369290"/>
          <a:ext cx="2653400" cy="17689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228600" lvl="1" indent="-228600" algn="l" defTabSz="1066800">
            <a:lnSpc>
              <a:spcPct val="90000"/>
            </a:lnSpc>
            <a:spcBef>
              <a:spcPct val="0"/>
            </a:spcBef>
            <a:spcAft>
              <a:spcPct val="15000"/>
            </a:spcAft>
            <a:buChar char="•"/>
          </a:pPr>
          <a:r>
            <a:rPr lang="en-GB" sz="2400" b="1" kern="1200" dirty="0"/>
            <a:t>Errors-in-Variables[10]</a:t>
          </a:r>
        </a:p>
        <a:p>
          <a:pPr marL="228600" lvl="1" indent="-228600" algn="l" defTabSz="1066800">
            <a:lnSpc>
              <a:spcPct val="90000"/>
            </a:lnSpc>
            <a:spcBef>
              <a:spcPct val="0"/>
            </a:spcBef>
            <a:spcAft>
              <a:spcPct val="15000"/>
            </a:spcAft>
            <a:buChar char="•"/>
          </a:pPr>
          <a:r>
            <a:rPr lang="en-GB" sz="2400" b="1" kern="1200" dirty="0"/>
            <a:t>Noisy Input[5]</a:t>
          </a:r>
        </a:p>
      </dsp:txBody>
      <dsp:txXfrm>
        <a:off x="5855512" y="4369290"/>
        <a:ext cx="2653400" cy="176893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3A55A0-4881-4142-95BE-FCACE0D3F41C}">
      <dsp:nvSpPr>
        <dsp:cNvPr id="0" name=""/>
        <dsp:cNvSpPr/>
      </dsp:nvSpPr>
      <dsp:spPr>
        <a:xfrm>
          <a:off x="10776" y="37976"/>
          <a:ext cx="1455758" cy="14557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Melting Ice Sheets</a:t>
          </a:r>
        </a:p>
      </dsp:txBody>
      <dsp:txXfrm>
        <a:off x="223967" y="251167"/>
        <a:ext cx="1029376" cy="1029376"/>
      </dsp:txXfrm>
    </dsp:sp>
    <dsp:sp modelId="{CC9023FA-5E84-6E43-9371-E7F40E2F9613}">
      <dsp:nvSpPr>
        <dsp:cNvPr id="0" name=""/>
        <dsp:cNvSpPr/>
      </dsp:nvSpPr>
      <dsp:spPr>
        <a:xfrm>
          <a:off x="1584742" y="343685"/>
          <a:ext cx="844339" cy="844339"/>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1696659" y="666560"/>
        <a:ext cx="620505" cy="198589"/>
      </dsp:txXfrm>
    </dsp:sp>
    <dsp:sp modelId="{161BF18A-9640-D344-B182-A3EF504AF495}">
      <dsp:nvSpPr>
        <dsp:cNvPr id="0" name=""/>
        <dsp:cNvSpPr/>
      </dsp:nvSpPr>
      <dsp:spPr>
        <a:xfrm>
          <a:off x="2547289" y="37976"/>
          <a:ext cx="1455758" cy="14557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Warming Oceans</a:t>
          </a:r>
        </a:p>
      </dsp:txBody>
      <dsp:txXfrm>
        <a:off x="2760480" y="251167"/>
        <a:ext cx="1029376" cy="1029376"/>
      </dsp:txXfrm>
    </dsp:sp>
    <dsp:sp modelId="{BB2C2325-10FD-1640-A629-EAE865B898D6}">
      <dsp:nvSpPr>
        <dsp:cNvPr id="0" name=""/>
        <dsp:cNvSpPr/>
      </dsp:nvSpPr>
      <dsp:spPr>
        <a:xfrm>
          <a:off x="4121255" y="343685"/>
          <a:ext cx="844339" cy="844339"/>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4233172" y="666560"/>
        <a:ext cx="620505" cy="198589"/>
      </dsp:txXfrm>
    </dsp:sp>
    <dsp:sp modelId="{464FE194-8805-3C44-9658-C2D1FA5402DD}">
      <dsp:nvSpPr>
        <dsp:cNvPr id="0" name=""/>
        <dsp:cNvSpPr/>
      </dsp:nvSpPr>
      <dsp:spPr>
        <a:xfrm>
          <a:off x="5083802" y="37976"/>
          <a:ext cx="1455758" cy="14557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Glacial Isostatic Adjustment (GIA)</a:t>
          </a:r>
        </a:p>
      </dsp:txBody>
      <dsp:txXfrm>
        <a:off x="5296993" y="251167"/>
        <a:ext cx="1029376" cy="1029376"/>
      </dsp:txXfrm>
    </dsp:sp>
    <dsp:sp modelId="{5E387BB0-B181-1941-BAEB-EA5F37710393}">
      <dsp:nvSpPr>
        <dsp:cNvPr id="0" name=""/>
        <dsp:cNvSpPr/>
      </dsp:nvSpPr>
      <dsp:spPr>
        <a:xfrm>
          <a:off x="6657768" y="343685"/>
          <a:ext cx="844339" cy="844339"/>
        </a:xfrm>
        <a:prstGeom prst="mathPlus">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6769685" y="666560"/>
        <a:ext cx="620505" cy="198589"/>
      </dsp:txXfrm>
    </dsp:sp>
    <dsp:sp modelId="{3C8925EF-0163-2C47-BA9D-DC56D2456C93}">
      <dsp:nvSpPr>
        <dsp:cNvPr id="0" name=""/>
        <dsp:cNvSpPr/>
      </dsp:nvSpPr>
      <dsp:spPr>
        <a:xfrm>
          <a:off x="7620316" y="37976"/>
          <a:ext cx="1455758" cy="14557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Local Factors</a:t>
          </a:r>
        </a:p>
      </dsp:txBody>
      <dsp:txXfrm>
        <a:off x="7833507" y="251167"/>
        <a:ext cx="1029376" cy="1029376"/>
      </dsp:txXfrm>
    </dsp:sp>
    <dsp:sp modelId="{8E2701B5-335B-B041-A0E9-147C7254BDB7}">
      <dsp:nvSpPr>
        <dsp:cNvPr id="0" name=""/>
        <dsp:cNvSpPr/>
      </dsp:nvSpPr>
      <dsp:spPr>
        <a:xfrm>
          <a:off x="9194281" y="343685"/>
          <a:ext cx="844339" cy="844339"/>
        </a:xfrm>
        <a:prstGeom prst="mathEqual">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GB" sz="1300" kern="1200"/>
        </a:p>
      </dsp:txBody>
      <dsp:txXfrm>
        <a:off x="9306198" y="517619"/>
        <a:ext cx="620505" cy="496471"/>
      </dsp:txXfrm>
    </dsp:sp>
    <dsp:sp modelId="{A093CE0C-78E0-D147-98B8-D3EC389E8F50}">
      <dsp:nvSpPr>
        <dsp:cNvPr id="0" name=""/>
        <dsp:cNvSpPr/>
      </dsp:nvSpPr>
      <dsp:spPr>
        <a:xfrm>
          <a:off x="10156829" y="37976"/>
          <a:ext cx="1455758" cy="1455758"/>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GB" sz="1600" kern="1200" dirty="0"/>
            <a:t>Relative Sea Level</a:t>
          </a:r>
        </a:p>
      </dsp:txBody>
      <dsp:txXfrm>
        <a:off x="10370020" y="251167"/>
        <a:ext cx="1029376" cy="1029376"/>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SemiTransparentText">
  <dgm:title val=""/>
  <dgm:desc val=""/>
  <dgm:catLst>
    <dgm:cat type="picture" pri="7000"/>
    <dgm:cat type="pictureconvert" pri="7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19"/>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1667"/>
        </dgm:alg>
        <dgm:shape xmlns:r="http://schemas.openxmlformats.org/officeDocument/2006/relationships" r:blip="">
          <dgm:adjLst/>
        </dgm:shape>
        <dgm:constrLst>
          <dgm:constr type="l" for="ch" forName="rect1" refType="w" fact="0"/>
          <dgm:constr type="t" for="ch" forName="rect1" refType="h" fact="0"/>
          <dgm:constr type="w" for="ch" forName="rect1" refType="w"/>
          <dgm:constr type="h" for="ch" forName="rect1" refType="h"/>
          <dgm:constr type="l" for="ch" forName="rect2" refType="w" fact="0"/>
          <dgm:constr type="t" for="ch" forName="rect2" refType="h" fact="0.7"/>
          <dgm:constr type="w" for="ch" forName="rect2" refType="w"/>
          <dgm:constr type="h" for="ch" forName="rect2" refType="h" fact="0.24"/>
        </dgm:constrLst>
        <dgm:layoutNode name="rect1" styleLbl="bgShp">
          <dgm:alg type="sp"/>
          <dgm:shape xmlns:r="http://schemas.openxmlformats.org/officeDocument/2006/relationships" type="rect" r:blip="" blipPhldr="1">
            <dgm:adjLst/>
          </dgm:shape>
          <dgm:presOf/>
        </dgm:layoutNode>
        <dgm:layoutNode name="rect2" styleLbl="trBgShp">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12:11:51.846"/>
    </inkml:context>
    <inkml:brush xml:id="br0">
      <inkml:brushProperty name="width" value="0.05" units="cm"/>
      <inkml:brushProperty name="height" value="0.05" units="cm"/>
      <inkml:brushProperty name="color" value="#FFC114"/>
    </inkml:brush>
  </inkml:definitions>
  <inkml:trace contextRef="#ctx0" brushRef="#br0">928 70 24575,'-10'-7'0,"-1"0"0,-3 0 0,0 0 0,-5 4 0,3-1 0,-19 4 0,17 0 0,-17 0 0,20-6 0,-5 5 0,6-9 0,0 7 0,0-1 0,0 1 0,1 0 0,-1 2 0,0-2 0,0 3 0,0 0 0,3 0 0,-2 0 0,2 0 0,-9 0 0,5 3 0,-4 0 0,5 7 0,0 1 0,-6 5 0,5-2 0,-5-2 0,6 1 0,1-2 0,-1 3 0,0-3 0,0 2 0,0-3 0,3 1 0,-2 2 0,-4 0 0,2 1 0,-4 1 0,5-1 0,0 0 0,0 0 0,0 0 0,-2 5 0,2-4 0,-3 10 0,2-10 0,0 5 0,1-6 0,3-1 0,1 1 0,0 0 0,5 0 0,-4 0 0,5-1 0,-3 1 0,0 0 0,0 0 0,-3 0 0,2 0 0,-2-1 0,3-2 0,0 2 0,3-2 0,1 3 0,3-1 0,0 1 0,0-3 0,3-1 0,1 0 0,6 1 0,1 2 0,2-5 0,7-2 0,-5-3 0,20-2 0,9 2 0,18-9 0,20 4 0,2-11 0,-10 11 0,16-5 0,-46 7 0,23 5 0,-28-3 0,10 3 0,10-5 0,-7 6 0,17-5 0,-27 1 0,5-7 0,-11 0 0,-7-3 0,17 1 0,-17-2 0,2-1 0,-11 0 0,-1 5 0,2-9 0,0 6 0,4-6 0,-10 4 0,4 2 0,-8 1 0,-1 0 0,-6 0 0,-1 0 0,-3 0 0,0 0 0,0-3 0,0 0 0,0-4 0,0 0 0,-3 0 0,2 0 0,-10-6 0,5-1 0,-9 0 0,6 2 0,-2-1 0,1 5 0,2-4 0,-6 5 0,3 0 0,-2 0 0,-1 0 0,0 3 0,0-2 0,0 2 0,0-3 0,0 3 0,0-2 0,0 2 0,3 0 0,1-2 0,3 2 0,-3-3 0,2 4 0,-2-4 0,6 7 0,-2-3 0,5 3 0,-5-3 0,2 5 0,-3-7 0,0 10 0,4-7 0,-4 5 0,4-3 0,-4 0 0,3 0 0,-3 3 0,1 1 0,-2 3 0,-2 0 0,3-3 0,3 5 0,4 2 0,1 4 0,2-1 0,-3-4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12:11:56.274"/>
    </inkml:context>
    <inkml:brush xml:id="br0">
      <inkml:brushProperty name="width" value="0.05" units="cm"/>
      <inkml:brushProperty name="height" value="0.05" units="cm"/>
      <inkml:brushProperty name="color" value="#FFC114"/>
    </inkml:brush>
  </inkml:definitions>
  <inkml:trace contextRef="#ctx0" brushRef="#br0">1214 264 24575,'-6'-7'0,"-2"4"0,-22-6 0,-13 1 0,-29-6 0,-13-1-1006,-10-1 1006,0-7 0,21 2 246,15-4-246,22 4 0,11 3 0,5 2 0,1 1 0,1-1 760,3 5-760,-3-1 0,5 8 0,0 1 0,0 0 0,0 2 0,0-2 0,0 3 0,0 0 0,0 3 0,0-2 0,-5 6 0,4-6 0,-11 7 0,11-4 0,-4 3 0,5 3 0,0 1 0,0 3 0,0 0 0,0-1 0,0 1 0,0 0 0,0 0 0,0 0 0,0 0 0,3-1 0,-2 1 0,6 0 0,-4 0 0,1 0 0,3-1 0,-4 7 0,0-5 0,6 10 0,-9-4 0,12 15 0,-11 3 0,7 0 0,0-2 0,5-16 0,2-2 0,5-5 0,-3 0 0,1-1 0,5 1 0,-4 0 0,2 0 0,2 0 0,-1-1 0,6 1 0,-1 0 0,1 0 0,0 0 0,5-3 0,2 4 0,6-9 0,29 9 0,9-6 0,-15-4 0,4-2-457,0-5 0,0-4 457,10 2 0,0-3 0,-4-5 0,0-1 0,5 4 0,-2 1 0,-7 0 0,-4 0-232,22-2 232,-23 0 0,-34 6 0,-7 0 0,-4-2 0,4-1 903,1 0-903,3-3 243,-3 3-243,-1 0 0,-7 0 0,4 0 0,-4 0 0,4 0 0,3-3 0,-2-1 0,2 0 0,0-2 0,-3 5 0,6-5 0,-5 5 0,2-5 0,-3 2 0,0 0 0,-4 1 0,0 0 0,1-1 0,-4-3 0,3 0 0,-3 1 0,0 2 0,0 1 0,0 3 0,0-3 0,0 2 0,0-2 0,-3 3 0,2-3 0,-5 2 0,5-2 0,-5 3 0,6 0 0,-4 0 0,1 0 0,3 0 0,-7 0 0,3-3 0,1 2 0,-4-2 0,4 3 0,-1 0 0,1 0 0,6 3 0,-3 4 0,3 1 0,-3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12:14:12.858"/>
    </inkml:context>
    <inkml:brush xml:id="br0">
      <inkml:brushProperty name="width" value="0.05" units="cm"/>
      <inkml:brushProperty name="height" value="0.05" units="cm"/>
      <inkml:brushProperty name="color" value="#F6630D"/>
    </inkml:brush>
  </inkml:definitions>
  <inkml:trace contextRef="#ctx0" brushRef="#br0">827 86 24575,'-10'-10'0,"-1"0"0,-8-2 0,3 5 0,-3 0 0,5 6 0,0-5 0,0 5 0,0-5 0,0 5 0,0-5 0,0 5 0,0-2 0,0 0 0,4 2 0,-4-5 0,7 5 0,-6-2 0,2 3 0,0 0 0,-2 0 0,2 0 0,-3 3 0,3-2 0,1 2 0,3-3 0,0 0 0,0 0 0,0 0 0,-3 0 0,2 0 0,-2 0 0,0 0 0,2 0 0,-5 0 0,2 3 0,-8-2 0,4 2 0,-5 0 0,6 0 0,0 1 0,0 2 0,0-2 0,0 3 0,0 0 0,4 0 0,-4 0 0,4-4 0,-1 3 0,-2-2 0,5 3 0,-5 0 0,5 0 0,-2 0 0,0 0 0,2-1 0,-5 1 0,2 0 0,0 0 0,-2 3 0,2-3 0,-3 7 0,0-4 0,4 1 0,-1 2 0,5-5 0,-1 2 0,3-4 0,-3 4 0,7-2 0,-3 2 0,3 0 0,0-2 0,-3 1 0,2-2 0,-2 0 0,3 0 0,0 0 0,0 3 0,-3-3 0,2 3 0,-2 0 0,3 1 0,0 3 0,0 0 0,3 0 0,-3-4 0,7 3 0,-7-2 0,3 3 0,-3-3 0,0 2 0,3-3 0,-2 4 0,2 0 0,-3 0 0,0 0 0,0-1 0,0-2 0,0-1 0,0 0 0,0-2 0,0 2 0,0-4 0,0 4 0,0-2 0,0 5 0,0-5 0,0 2 0,0 0 0,0-3 0,0 3 0,0 0 0,0-2 0,0 5 0,0-6 0,0 6 0,0-5 0,0 5 0,0-2 0,0 3 0,0-4 0,0 0 0,0-3 0,0 0 0,0 3 0,0-2 0,0 2 0,3 0 0,-2-3 0,5 3 0,-5-3 0,5 3 0,-2-2 0,0 1 0,2-2 0,-3 0 0,1 0 0,2 3 0,-2-2 0,3 2 0,0 0 0,-3-3 0,-1 3 0,-3-3 0,3 0 0,-2 0 0,5-1 0,-6 1 0,6-3 0,-5 5 0,5-7 0,-2 10 0,3-10 0,0 7 0,0-2 0,3-3 0,-3 6 0,3-4 0,-6 2 0,2 2 0,-5-3 0,2 0 0,-3 3 0,0-3 0,0 3 0,0-3 0,0 0 0,0 0 0,0 0 0,0-1 0,0 1 0,0 0 0,0 0 0,3 0 0,-2 3 0,2-3 0,-3 3 0,0-3 0,0 3 0,3-2 0,-2 2 0,2-3 0,0-4 0,-3 7 0,3-6 0,1 6 0,-1-6 0,1 2 0,2-2 0,-5 3 0,5-3 0,-2-1 0,0 0 0,2-3 0,-5 6 0,8-5 0,-5 5 0,6-5 0,-3 2 0,-3 0 0,2-2 0,-2 2 0,42-10 0,-1 5 0,29-13 0,-30 10 0,-13-3 0,-21 1 0,0 7 0,-6-7 0,2 7 0,-2-7 0,3 7 0,0-3 0,3-1 0,-3 4 0,3-3 0,-3 3 0,-3-4 0,2 4 0,-5-6 0,5 2 0,1-3 0,0 3 0,3-2 0,-3 5 0,0-5 0,0 5 0,0-5 0,-1 5 0,-2-5 0,2 2 0,-5-3 0,5 3 0,-5-2 0,5 2 0,-5-3 0,2 0 0,0 3 0,-2-2 0,5 2 0,-5-3 0,5 0 0,-6 0 0,6 0 0,-5 0 0,5 0 0,-2 0 0,0 0 0,2 0 0,-2 0 0,3 0 0,-3 0 0,2 0 0,-6 0 0,10 1 0,-6-1 0,9 3 0,-5-3 0,2 4 0,-3-4 0,-1 0 0,1 0 0,0 0 0,0 0 0,0 0 0,-3 0 0,2 3 0,-5-2 0,5 2 0,-6-3 0,6 0 0,-2 0 0,0-3 0,2 2 0,-5-2 0,2 3 0,0 0 0,-2 0 0,2 0 0,-3-3 0,0-1 0,0 0 0,0 1 0,0 0 0,0 3 0,0-7 0,0 4 0,0-1 0,0 1 0,0 0 0,-3-1 0,2 0 0,-2-2 0,3 2 0,-3 0 0,2-2 0,-2 5 0,3-2 0,0 3 0,0 0 0,0-3 0,0 2 0,0-5 0,0 5 0,0-5 0,0 2 0,0-2 0,0 2 0,0-2 0,0 5 0,0-5 0,0 5 0,0-5 0,-3 2 0,2-3 0,-2 3 0,3-2 0,0 5 0,0-5 0,0 2 0,0-3 0,0 0 0,0 0 0,0 0 0,0 0 0,0 4 0,0 0 0,0 0 0,0-1 0,0-3 0,0 3 0,0-2 0,-3 5 0,2-5 0,-2 5 0,3-2 0,0 3 0,0 0 0,0-3 0,0-1 0,0 0 0,0-2 0,0 5 0,0-5 0,0 6 0,0-4 0,0 1 0,0 3 0,-3-3 0,2 0 0,-2 2 0,0-2 0,-1 3 0,0 0 0,1 0 0,0 0 0,-1 0 0,-3 0 0,0 3 0,0-2 0,-3 2 0,2-3 0,-2 3 0,3 1 0,0 0 0,0-1 0,0 0 0,0-2 0,0 5 0,0-2 0,1 0 0,2 2 0,1-2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12:15:12.089"/>
    </inkml:context>
    <inkml:brush xml:id="br0">
      <inkml:brushProperty name="width" value="0.05" units="cm"/>
      <inkml:brushProperty name="height" value="0.05" units="cm"/>
      <inkml:brushProperty name="color" value="#66CC00"/>
    </inkml:brush>
  </inkml:definitions>
  <inkml:trace contextRef="#ctx0" brushRef="#br0">988 115 9060,'-47'-18'0,"-1"-1"5119,3 1-5119,-17-14 2686,42 24-2686,-20-11 1601,26 19-1601,0 3 6109,0 1-6109,0 2 0,1-2 0,-1 2 0,0-2 0,0 0 0,3 2 0,-2-2 0,2 3 0,-3 0 0,0 2 0,0-1 0,-5 7 0,3-4 0,-9 6 0,-6 2 0,8-2 0,-13-1 0,21-6 0,-4-2 0,5-1 0,3 0 0,1 0 0,3-1 0,0 1 0,-3 0 0,2 0 0,-11 9 0,6-4 0,-7 8 0,6-6 0,3 0 0,1 0 0,0 0 0,-1-4 0,1 3 0,0-2 0,-1 3 0,-1 5 0,-2-4 0,-2 5 0,5-6 0,1 0 0,3-1 0,-3 1 0,2 0 0,-2 0 0,1 15 0,0-5 0,-3 32 0,3-30 0,2 14 0,4-21 0,3 22 0,3-15 0,0 14 0,1-21 0,6 22 0,-1-9 0,-1 14 0,4-19 0,-7-1 0,0 0 0,4 11 0,-4-14 0,1 7 0,1-11 0,-3-4 0,3 4 0,0-5 0,0 0 0,-3 0 0,5-3 0,-7 2 0,7-3 0,-5 4 0,2 0 0,1-3 0,-3-1 0,2-6 0,-5 5 0,2-5 0,3 9 0,-4-5 0,10 5 0,-7-5 0,5 10 0,-3-9 0,1 10 0,-1-11 0,0 1 0,0 1 0,-4-2 0,4 5 0,-4-2 0,4 3 0,0-1 0,0 1 0,0-3 0,0 2 0,-1-2 0,4 3 0,-2-1 0,2-2 0,0 2 0,-2-2 0,5 0 0,-6 2 0,6-3 0,-2 1 0,3 2 0,-3-2 0,-2 3 0,1 0 0,11 10 0,-4-8 0,4 8 0,-8-13 0,-2-1 0,2-3 0,1-1 0,0-2 0,0-1 0,15-3 0,-11 0 0,12 0 0,-17-3 0,-2 2 0,-1-2 0,-6 0 0,5-4 0,-1-4 0,2 4 0,3-6 0,-5 9 0,2-6 0,-3 3 0,3-4 0,1 1 0,2-4 0,-2 0 0,2 6 0,-5-4 0,5 10 0,-2-7 0,2 5 0,-2-3 0,-1-3 0,-3-1 0,0 0 0,-3-8 0,2 10 0,-3-9 0,4 10 0,0-5 0,5-4 0,-4 2 0,3-5 0,-1 7 0,-2-1 0,2 0 0,-3 0 0,-3 0 0,5 0 0,-8 0 0,9 0 0,-7 0 0,4 0 0,0 0 0,-3 0 0,20-36 0,-5-4 0,1-2 0,13-12 0,-9-5 0,-3 8 0,-11 39 0,-3-37 0,-2-4 0,-1 28 0,-4-52 0,-6 62 0,5 5 0,-8-7 0,8-4 0,-2 17 0,3-11 0,-3 15 0,2 0 0,-2-6 0,7-1 0,-3-5 0,7-1 0,-7 7 0,3 0 0,-4 6 0,0-5 0,0 3 0,0-3 0,0 5 0,0 0 0,0 0 0,5-16 0,-3 12 0,3-11 0,-5 15 0,-3 0 0,2 3 0,-5-2 0,2 2 0,0 0 0,-2 4 0,5 1 0,-5 5 0,2-5 0,-3 2 0,0 0 0,-3 1 0,2 3 0,-2 0 0,0 0 0,-1 0 0,-2 0 0,-1 3 0,-16-2 0,12 2 0,-27-3 0,11 0 0,-25 7 0,23-3 0,-4 3 0,26 2 0,3-4 0,1 2 0,3-1 0,3-8 0,1 4 0,3-5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12:15:20.265"/>
    </inkml:context>
    <inkml:brush xml:id="br0">
      <inkml:brushProperty name="width" value="0.05" units="cm"/>
      <inkml:brushProperty name="height" value="0.05" units="cm"/>
      <inkml:brushProperty name="color" value="#00A0D7"/>
    </inkml:brush>
  </inkml:definitions>
  <inkml:trace contextRef="#ctx0" brushRef="#br0">1131 126 18734,'-19'-23'0,"6"9"2676,-10-12-2676,9 15 996,0 1-996,0 3 520,0 0-520,0 0 1649,0 0-1649,0 0 0,0 3 0,0 1 0,0 3 0,0 0 0,0 7 0,-5-2 0,4 8 0,-10 0 0,9 2 0,-3-3 0,5 1 0,0-5 0,0 2 0,0-3 0,0 2 0,0-4 0,3 7 0,1-7 0,0 5 0,-1-6 0,-3 2 0,0-2 0,0 6 0,1-6 0,-1 8 0,0-4 0,3 3 0,-2 2 0,5-6 0,-2 3 0,0 0 0,-1 1 0,-3 3 0,0 0 0,0-4 0,0 3 0,0-2 0,0 0 0,-5 4 0,3-4 0,-3 4 0,5-1 0,0 0 0,0 0 0,0-4 0,3 0 0,-2-3 0,5 3 0,-2-2 0,3 5 0,0-2 0,0 2 0,1 1 0,2 0 0,-6 0 0,6 0 0,-9 0 0,5-1 0,-2 1 0,0 0 0,2 0 0,-7 5 0,7-4 0,-5 10 0,6-9 0,-1 3 0,1-5 0,0 5 0,-1-4 0,1 5 0,0-6 0,0-1 0,-3-2 0,2 2 0,-5-2 0,5 3 0,-3 5 0,4-4 0,-6 10 0,4-4 0,-3 0 0,2 14 0,2-17 0,2 11 0,3-15 0,3 0 0,3 0 0,1-1 0,3 1 0,3 0 0,0 0 0,4 0 0,0 0 0,0-1 0,15 0 0,5 0 0,25 1 0,3-7 0,10-1 0,-10-6 0,7-13 0,-17 10 0,7-15 0,0 4 0,-7-1 0,7-10 0,-20 9 0,-2-5 0,-17 8 0,0-2 0,-9 8 0,-1-3 0,-7 3 0,0 0 0,-3-3 0,0-1 0,3-3 0,4 0 0,4 0 0,5-6 0,-5 5 0,0-4 0,-1 5 0,-5 0 0,4 0 0,-5 0 0,0 0 0,-1 0 0,-3 0 0,0 0 0,-3 0 0,2 0 0,-2 3 0,3-2 0,0 2 0,0-3 0,0 0 0,0 1 0,0-1 0,3 0 0,-2 0 0,2 0 0,-3 0 0,0 0 0,0 0 0,0 0 0,0 3 0,0 1 0,-3 0 0,2 2 0,-2-5 0,3 5 0,0-5 0,0 6 0,0-7 0,0 4 0,0-1 0,0 1 0,0 3 0,0-3 0,3-1 0,0-3 0,1 3 0,2-2 0,-5 2 0,5-3 0,-2 0 0,3 0 0,-3 0 0,2 0 0,-2 3 0,-1-2 0,3 6 0,-2-7 0,0 4 0,2-1 0,-2-2 0,6 5 0,-5-5 0,4 5 0,-9-2 0,4 3 0,-1 0 0,-3 0 0,6 0 0,-5 0 0,5 3 0,-5-2 0,2 2 0,-3-3 0,3 0 0,-2 0 0,2 0 0,-3 0 0,3 3 0,-2-2 0,2 5 0,-3-2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12:26:40.684"/>
    </inkml:context>
    <inkml:brush xml:id="br0">
      <inkml:brushProperty name="width" value="0.05" units="cm"/>
      <inkml:brushProperty name="height" value="0.05" units="cm"/>
      <inkml:brushProperty name="color" value="#00A0D7"/>
    </inkml:brush>
  </inkml:definitions>
  <inkml:trace contextRef="#ctx0" brushRef="#br0">1 5944 24575,'60'-17'0,"0"0"0,35-15-1418,-35 12 0,9-2 0,-4 0 1418,8-3 0,-5-3 0,-4-8 0,-3-4-24,-7 2 0,-4-4 24,-2-8 0,-4-3 0,-8-2 0,-2-1 0,1 5 0,-3 1 0,-6 2 0,-3-1 0,-2-3 0,-3 1 467,13-36-467,-21 30 0,-2-1 0,6-40 0,-17 41 0,-2-1 0,7 4 0,2 1 0,-1-1 0,2 0 0,3 1 0,2 1 0,13-43 0,-7 0 0,0 1 0,-8 42 0,0-1-602,-4-10 0,1-2 602,6-7 0,1 0 0,-6 0 0,0 1 0,3 5 0,0 4 0,-5 8 0,-1 3 1349,-3-44-1349,1 38 0,-2-1 0,-2 3 0,-1-1 0,3-3 0,0 1 0,-3 4 0,0 3 0,4-44 0,0 38 0,0-1 0,4-2 0,0-1 0,0-4 0,2 0 55,2 0 0,1 1-55,-5 5 0,1 1 0,3 3 0,-2 2 0,-5 0 0,0 1 0,6 0 0,1-1 0,-3-6 0,-1 0 0,1 4 0,0 0 0,-1-8 0,-1 0 51,-3-34-51,4 44 0,-1 1 0,-1-33 0,12 3 1307,-7 10-1307,7 10 0,6-7 0,-5 7 0,12-10 0,-6 10 0,7-8 607,-14 29-607,3-6 1044,-11 10-1044,3 14 555,3-7-555,-4 16 16,5 0-16,-3 1 0,4-1 0,0 0 0,0 0 0,0 0 0,-4 0 0,0 3 0,0-2 0,-2 2 0,5 0 0,-2 1 0,3 3 0,-1-3 0,1 2 0,-3-2 0,2 3 0,-2 0 0,2 3 0,-2-2 0,2 5 0,-2-2 0,3 3 0,15 0 0,5 0 0,5 4 0,-3 1 0,-15 0 0,4 3 0,-10-4 0,5 0 0,-1 3 0,2-2 0,-1 0 0,0 2 0,-1-2 0,-4-1 0,5 0 0,-1-1 0,-4-2 0,5 3 0,-6-4 0,-1 0 0,1-3 0,-3 2 0,-4-5 0,-7 2 0,-4-3 0,-9-9 0,1 4 0,-5-5 0,6 7 0,-2 0 0,5-1 0,-5 0 0,6 1 0,-4 0 0,4 2 0,-3-2 0,6 3 0,-6 3 0,7 1 0,-4 3 0,-3-3 0,-1-1 0,-3 0 0,-6-3 0,5 3 0,-5-4 0,7 4 0,2-2 0,1 2 0,3 0 0,0 1 0,3 0 0,1-1 0,6 0 0,7 1 0,1 6 0,6 4 0,-3 1 0,1 11 0,0-7 0,0 7 0,1 0 0,-2-3 0,7 5 0,-6-7 0,4 1 0,-5-1 0,0 0 0,0 0 0,0 0 0,0 0 0,-1-1 0,1 1 0,0 0 0,0 0 0,0 0 0,0-1 0,-4-2 0,-3-1 0,-1-3 0,-5 0 0,-1-3 0,-7 5 0,-4-1 0,-9 8 0,-1 1 0,-26 13 0,-15 4 0,-13 3 0,3-2 0,23-12 0,18-4 0,11-3 0,6-3 0,0 1 0,4-3 0,0-4 0,6-1 0,1-5 0,3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14:07:01.707"/>
    </inkml:context>
    <inkml:brush xml:id="br0">
      <inkml:brushProperty name="width" value="0.05" units="cm"/>
      <inkml:brushProperty name="height" value="0.05" units="cm"/>
      <inkml:brushProperty name="color" value="#5B2D90"/>
    </inkml:brush>
  </inkml:definitions>
  <inkml:trace contextRef="#ctx0" brushRef="#br0">1113 55 21785,'-3'-8'0,"-15"-7"1344,6 9-1344,-13-4 470,17 10-470,-4 0 240,5 0-240,-1-3 736,0 2-736,-3-3 0,2 4 0,-2-3 0,-1 2 0,0-3 0,-3 4 0,-1 4 0,0-3 0,1 5 0,3-5 0,-3 3 0,6-4 0,-5 0 0,1 0 0,-2 0 0,-1 0 0,1 0 0,-7 0 0,-2 0 0,-5 0 0,5 3 0,2-2 0,10 2 0,-2-3 0,5 0 0,-2 0 0,-1 4 0,0-3 0,-3 2 0,-1 0 0,0-2 0,1 3 0,-1-1 0,4-2 0,-3 2 0,7-3 0,-7 0 0,6 0 0,-6 0 0,7 0 0,-7 4 0,-26-3 0,12 6 0,-35-5 0,38 2 0,-7-4 0,21 0 0,-3 0 0,3 0 0,0 0 0,0 0 0,8 3 0,-3 2 0,3 2 0,-4-3 0,-3 3 0,-1-2 0,-1 2 0,2 1 0,3 0 0,4-1 0,-3-2 0,6 1 0,-6-1 0,3 2 0,-4 4 0,4 1 0,-3 4 0,6-1 0,-6 1 0,3-1 0,-1 1 0,-2-1 0,7 1 0,-4-1 0,1 1 0,2-1 0,-3 1 0,4-1 0,0 1 0,0-1 0,-3 1 0,2-1 0,-3 1 0,4-1 0,0 1 0,7-1 0,-2 0 0,8 7 0,-2-5 0,-2 5 0,6-7 0,-3 1 0,0-1 0,-1 1 0,0-1 0,-2-3 0,2 3 0,0-3 0,1 3 0,4 1 0,-1-1 0,1 1 0,-1-4 0,-3 2 0,3-5 0,-7 2 0,7-3 0,-3 0 0,3-1 0,1 1 0,-1 0 0,1-4 0,-1 3 0,1-3 0,-1 0 0,1 3 0,-1-6 0,1 2 0,-1 1 0,1-4 0,-1 4 0,-3-4 0,3 0 0,-3 3 0,21-2 0,16 3 0,20-4 0,0 0 0,9-8 0,2-1-642,4-8 642,-33 9 0,1-1 0,42-8 0,1 7 0,-42 3 0,-3-2 0,22-5 0,-12 0 0,-27-7 0,-17 13 0,-7-3 0,-3 3 0,-9 0 642,2 0-642,-2-3 0,6-1 0,-2-4 0,2 0 0,-3 1 0,0-1 0,0 4 0,0-3 0,0 3 0,0-3 0,0-1 0,0 0 0,-3 4 0,2-2 0,-6 1 0,3-2 0,-4-1 0,0 1 0,0-1 0,-3 0 0,2 1 0,-5 3 0,1-3 0,-2 6 0,-1-6 0,1 3 0,2 0 0,2-3 0,0 7 0,-1-7 0,0 6 0,-3-5 0,3 1 0,-10 0 0,-2-4 0,1 4 0,1-1 0,10-1 0,-3 6 0,3-2 0,-3 0 0,2 2 0,-1-2 0,5 3 0,-2 0 0,3 1 0,-3-1 0,2 0 0,-2-3 0,-1 2 0,0 1 0,4 1 0,-6 3 0,5-4 0,-3 4 0,1-3 0,3 6 0,7 1 0,5 1 0,8 6 0,4-3 0,-8 0 0,-1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15T14:05:16.928"/>
    </inkml:context>
    <inkml:brush xml:id="br0">
      <inkml:brushProperty name="width" value="0.05" units="cm"/>
      <inkml:brushProperty name="height" value="0.05" units="cm"/>
      <inkml:brushProperty name="color" value="#F6630D"/>
    </inkml:brush>
  </inkml:definitions>
  <inkml:trace contextRef="#ctx0" brushRef="#br0">919 246 24575,'-3'-11'0,"2"2"0,-6-2 0,6 3 0,-6 1 0,6-1 0,-6 0 0,6 0 0,-6 4 0,3-3 0,0 2 0,-3-2 0,2-1 0,1 0 0,-3 4 0,-1-3 0,-4 2 0,0-2 0,-3 2 0,3-2 0,0 3 0,-3-4 0,7 0 0,-4 1 0,1-1 0,-1 0 0,0 0 0,1 4 0,3 0 0,0 1 0,-3 2 0,-2-6 0,-8 2 0,-3-4 0,1 3 0,-5 2 0,11 0 0,-5 4 0,10-4 0,0 4 0,5 0 0,-1 4 0,0 0 0,-3 3 0,-1 1 0,-4 0 0,0 0 0,4-1 0,-3 1 0,3-4 0,-3 3 0,-1-3 0,0 4 0,1-4 0,3 3 0,0-3 0,1 4 0,-1 0 0,-4-1 0,1 1 0,-1 3 0,1-2 0,-1 2 0,0 0 0,1 1 0,-1 3 0,0 1 0,1-4 0,3 2 0,-3-2 0,6 4 0,-2-1 0,3 1 0,0 6 0,-1-5 0,1 4 0,0-5 0,4-1 0,-3 1 0,6-1 0,-6 1 0,6 5 0,-3-3 0,4 3 0,0-5 0,0-1 0,-3 1 0,2-1 0,-2 1 0,3-1 0,0 1 0,0-1 0,0 1 0,0-1 0,0 0 0,0 1 0,0 6 0,0 1 0,0 0 0,0 16 0,3-19 0,-2 20 0,2-23 0,1 4 0,-3-5 0,2-1 0,-3 1 0,3-1 0,-2 1 0,6-1 0,-3 1 0,4-1 0,0 1 0,-1-4 0,1 2 0,0-2 0,-1 4 0,-2-1 0,2 1 0,-3-1 0,3 1 0,1-1 0,0 1 0,-1-1 0,5 1 0,-4-1 0,7 1 0,-3-1 0,0 1 0,-1-1 0,0 1 0,1-1 0,0 0 0,3 1 0,-3-1 0,3-3 0,1 3 0,-1-6 0,-3 5 0,3-5 0,-3 5 0,3-2 0,1 4 0,-1-4 0,1-1 0,-1-3 0,1-1 0,-4-2 0,-5 1 0,0-5 0,-3 6 0,4-3 0,0 1 0,3 1 0,1-1 0,3 2 0,1-2 0,-1 1 0,1-1 0,-1-1 0,1-1 0,-1-3 0,-3 0 0,-1 0 0,-3-3 0,0 2 0,-1-9 0,5 4 0,0-5 0,3 0 0,1-1 0,-1-4 0,1 4 0,-1-3 0,0 3 0,1-3 0,-1 2 0,-3 2 0,3 0 0,-6-1 0,5-4 0,-5 4 0,5 1 0,-5-1 0,-1 4 0,2-7 0,-8 3 0,11-4 0,-7 1 0,5-1 0,0 0 0,-3 4 0,7-3 0,-3 3 0,0-3 0,-1-1 0,0 1 0,-6-1 0,6 0 0,-7 1 0,0-1 0,0 0 0,-1 1 0,-2-1 0,2 1 0,-3-1 0,4 0 0,-3 1 0,5-1 0,-5-6 0,3 5 0,-1-5 0,-2 7 0,2-1 0,2-6 0,-4 5 0,7-5 0,-4 7 0,3-1 0,-2 0 0,2 1 0,-7-1 0,4 1 0,-4-1 0,0 0 0,0 1 0,0-1 0,0 4 0,0-3 0,0 3 0,0-3 0,0-1 0,0 0 0,0 1 0,0-1 0,0 0 0,0 1 0,0-1 0,-4 1 0,0-1 0,-4 0 0,0 1 0,1-1 0,2 1 0,-5-1 0,5 0 0,-7 1 0,5 3 0,-1 0 0,-4 1 0,0-1 0,-3 0 0,-1-3 0,4 3 0,-3-4 0,3 1 0,0 3 0,1 0 0,3 4 0,-3 1 0,2-1 0,-6 0 0,10 0 0,-5 0 0,2-3 0,-1 2 0,-2-2 0,6 3 0,-1 1 0,5 2 0,-3 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369AA1-324B-9849-9E52-33E74773CD11}" type="datetimeFigureOut">
              <a:rPr lang="en-US" smtClean="0"/>
              <a:t>5/15/25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6E667C-73D2-F54E-B718-2A2F2EBC0172}" type="slidenum">
              <a:rPr lang="en-US" smtClean="0"/>
              <a:t>‹#›</a:t>
            </a:fld>
            <a:endParaRPr lang="en-US"/>
          </a:p>
        </p:txBody>
      </p:sp>
    </p:spTree>
    <p:extLst>
      <p:ext uri="{BB962C8B-B14F-4D97-AF65-F5344CB8AC3E}">
        <p14:creationId xmlns:p14="http://schemas.microsoft.com/office/powerpoint/2010/main" val="1005337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E667C-73D2-F54E-B718-2A2F2EBC01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686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A6E667C-73D2-F54E-B718-2A2F2EBC0172}" type="slidenum">
              <a:rPr lang="en-US" smtClean="0"/>
              <a:t>19</a:t>
            </a:fld>
            <a:endParaRPr lang="en-US"/>
          </a:p>
        </p:txBody>
      </p:sp>
    </p:spTree>
    <p:extLst>
      <p:ext uri="{BB962C8B-B14F-4D97-AF65-F5344CB8AC3E}">
        <p14:creationId xmlns:p14="http://schemas.microsoft.com/office/powerpoint/2010/main" val="1668409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557CEB-FCA9-B564-C65B-749080628D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EF4E36-CBC8-3160-0432-8122AEE8A0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D25343-FF7F-E073-04F4-1C5421EA315A}"/>
              </a:ext>
            </a:extLst>
          </p:cNvPr>
          <p:cNvSpPr>
            <a:spLocks noGrp="1"/>
          </p:cNvSpPr>
          <p:nvPr>
            <p:ph type="body" idx="1"/>
          </p:nvPr>
        </p:nvSpPr>
        <p:spPr/>
        <p:txBody>
          <a:bodyPr/>
          <a:lstStyle/>
          <a:p>
            <a:r>
              <a:rPr lang="en-US" dirty="0"/>
              <a:t>Add map here</a:t>
            </a:r>
          </a:p>
          <a:p>
            <a:endParaRPr lang="en-US" dirty="0"/>
          </a:p>
        </p:txBody>
      </p:sp>
      <p:sp>
        <p:nvSpPr>
          <p:cNvPr id="4" name="Slide Number Placeholder 3">
            <a:extLst>
              <a:ext uri="{FF2B5EF4-FFF2-40B4-BE49-F238E27FC236}">
                <a16:creationId xmlns:a16="http://schemas.microsoft.com/office/drawing/2014/main" id="{E359E8FA-2ECD-5792-43D1-AF7200CBBCB3}"/>
              </a:ext>
            </a:extLst>
          </p:cNvPr>
          <p:cNvSpPr>
            <a:spLocks noGrp="1"/>
          </p:cNvSpPr>
          <p:nvPr>
            <p:ph type="sldNum" sz="quarter" idx="5"/>
          </p:nvPr>
        </p:nvSpPr>
        <p:spPr/>
        <p:txBody>
          <a:bodyPr/>
          <a:lstStyle/>
          <a:p>
            <a:fld id="{BA6E667C-73D2-F54E-B718-2A2F2EBC0172}" type="slidenum">
              <a:rPr lang="en-US" smtClean="0"/>
              <a:t>25</a:t>
            </a:fld>
            <a:endParaRPr lang="en-US"/>
          </a:p>
        </p:txBody>
      </p:sp>
    </p:spTree>
    <p:extLst>
      <p:ext uri="{BB962C8B-B14F-4D97-AF65-F5344CB8AC3E}">
        <p14:creationId xmlns:p14="http://schemas.microsoft.com/office/powerpoint/2010/main" val="1671889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FA5524-76F8-CB9A-A891-74C1E9BF54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E8ED85-C446-A276-852D-B7DF5D32AC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7417EE-8840-EE0B-6FE9-DE7CE5A975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FA3F3BA-2BF6-2ED0-5A4B-0E42084B4A7D}"/>
              </a:ext>
            </a:extLst>
          </p:cNvPr>
          <p:cNvSpPr>
            <a:spLocks noGrp="1"/>
          </p:cNvSpPr>
          <p:nvPr>
            <p:ph type="sldNum" sz="quarter" idx="5"/>
          </p:nvPr>
        </p:nvSpPr>
        <p:spPr/>
        <p:txBody>
          <a:bodyPr/>
          <a:lstStyle/>
          <a:p>
            <a:fld id="{BA6E667C-73D2-F54E-B718-2A2F2EBC0172}" type="slidenum">
              <a:rPr lang="en-US" smtClean="0"/>
              <a:t>26</a:t>
            </a:fld>
            <a:endParaRPr lang="en-US"/>
          </a:p>
        </p:txBody>
      </p:sp>
    </p:spTree>
    <p:extLst>
      <p:ext uri="{BB962C8B-B14F-4D97-AF65-F5344CB8AC3E}">
        <p14:creationId xmlns:p14="http://schemas.microsoft.com/office/powerpoint/2010/main" val="4151910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3402E-AD7A-93C2-4EC0-8B5D097DBA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5C756F-E541-7985-4B96-33D321C75E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419F60-D864-F4F3-5872-D030D7EAC900}"/>
              </a:ext>
            </a:extLst>
          </p:cNvPr>
          <p:cNvSpPr>
            <a:spLocks noGrp="1"/>
          </p:cNvSpPr>
          <p:nvPr>
            <p:ph type="body" idx="1"/>
          </p:nvPr>
        </p:nvSpPr>
        <p:spPr/>
        <p:txBody>
          <a:bodyPr/>
          <a:lstStyle/>
          <a:p>
            <a:r>
              <a:rPr lang="en-US" dirty="0"/>
              <a:t>Add map here</a:t>
            </a:r>
          </a:p>
          <a:p>
            <a:endParaRPr lang="en-US" dirty="0"/>
          </a:p>
        </p:txBody>
      </p:sp>
      <p:sp>
        <p:nvSpPr>
          <p:cNvPr id="4" name="Slide Number Placeholder 3">
            <a:extLst>
              <a:ext uri="{FF2B5EF4-FFF2-40B4-BE49-F238E27FC236}">
                <a16:creationId xmlns:a16="http://schemas.microsoft.com/office/drawing/2014/main" id="{5256BF97-7E48-1EF2-6E54-EB1AA5454867}"/>
              </a:ext>
            </a:extLst>
          </p:cNvPr>
          <p:cNvSpPr>
            <a:spLocks noGrp="1"/>
          </p:cNvSpPr>
          <p:nvPr>
            <p:ph type="sldNum" sz="quarter" idx="5"/>
          </p:nvPr>
        </p:nvSpPr>
        <p:spPr/>
        <p:txBody>
          <a:bodyPr/>
          <a:lstStyle/>
          <a:p>
            <a:fld id="{BA6E667C-73D2-F54E-B718-2A2F2EBC0172}" type="slidenum">
              <a:rPr lang="en-US" smtClean="0"/>
              <a:t>32</a:t>
            </a:fld>
            <a:endParaRPr lang="en-US"/>
          </a:p>
        </p:txBody>
      </p:sp>
    </p:spTree>
    <p:extLst>
      <p:ext uri="{BB962C8B-B14F-4D97-AF65-F5344CB8AC3E}">
        <p14:creationId xmlns:p14="http://schemas.microsoft.com/office/powerpoint/2010/main" val="2720492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2077F-D7A6-2223-B80B-A79CA63138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DB7CC9-78AA-0190-54EB-AAE2BB6DC6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BB63F-116D-0231-32AA-5002821EF2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27201E-F27E-A9CC-1926-78980AD2907D}"/>
              </a:ext>
            </a:extLst>
          </p:cNvPr>
          <p:cNvSpPr>
            <a:spLocks noGrp="1"/>
          </p:cNvSpPr>
          <p:nvPr>
            <p:ph type="sldNum" sz="quarter" idx="5"/>
          </p:nvPr>
        </p:nvSpPr>
        <p:spPr/>
        <p:txBody>
          <a:bodyPr/>
          <a:lstStyle/>
          <a:p>
            <a:fld id="{BA6E667C-73D2-F54E-B718-2A2F2EBC0172}" type="slidenum">
              <a:rPr lang="en-US" smtClean="0"/>
              <a:t>33</a:t>
            </a:fld>
            <a:endParaRPr lang="en-US"/>
          </a:p>
        </p:txBody>
      </p:sp>
    </p:spTree>
    <p:extLst>
      <p:ext uri="{BB962C8B-B14F-4D97-AF65-F5344CB8AC3E}">
        <p14:creationId xmlns:p14="http://schemas.microsoft.com/office/powerpoint/2010/main" val="2210751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DA6BFA-8D20-E862-8212-7EE243A89B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D6C67E-DF4E-031F-6BFF-B9D6C40464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13ACFF-5020-41A5-3572-DEBB7E936A14}"/>
              </a:ext>
            </a:extLst>
          </p:cNvPr>
          <p:cNvSpPr>
            <a:spLocks noGrp="1"/>
          </p:cNvSpPr>
          <p:nvPr>
            <p:ph type="body" idx="1"/>
          </p:nvPr>
        </p:nvSpPr>
        <p:spPr/>
        <p:txBody>
          <a:bodyPr/>
          <a:lstStyle/>
          <a:p>
            <a:r>
              <a:rPr lang="en-US" dirty="0"/>
              <a:t>GIA: when there is a glacier on top of a plate it causes a load/ depression however further away will be an uplift to compensate. When glacier melts this plate rebounds &amp; RSL will appear to fall. Very important along east coast as there was the Laurentide ice sheet and it melted in the last 10000 years but we are still seeing the plate rebounding today.</a:t>
            </a:r>
          </a:p>
        </p:txBody>
      </p:sp>
      <p:sp>
        <p:nvSpPr>
          <p:cNvPr id="4" name="Slide Number Placeholder 3">
            <a:extLst>
              <a:ext uri="{FF2B5EF4-FFF2-40B4-BE49-F238E27FC236}">
                <a16:creationId xmlns:a16="http://schemas.microsoft.com/office/drawing/2014/main" id="{B64DFE8B-2B0D-5E8F-E129-19CDEF7E93A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E667C-73D2-F54E-B718-2A2F2EBC01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6991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6061D-7EF0-809B-1A65-D097B3453C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4B5238-AC72-2BCC-A7F5-1D5872B043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93BD50-C588-DB3B-7A1F-2BF930705FCA}"/>
              </a:ext>
            </a:extLst>
          </p:cNvPr>
          <p:cNvSpPr>
            <a:spLocks noGrp="1"/>
          </p:cNvSpPr>
          <p:nvPr>
            <p:ph type="body" idx="1"/>
          </p:nvPr>
        </p:nvSpPr>
        <p:spPr/>
        <p:txBody>
          <a:bodyPr/>
          <a:lstStyle/>
          <a:p>
            <a:r>
              <a:rPr lang="en-US" dirty="0"/>
              <a:t>- Developed a new GAM approach to modeling that uses a RSL field by summing up separate components which is similar to other models by Kopp in the past. </a:t>
            </a:r>
          </a:p>
          <a:p>
            <a:r>
              <a:rPr lang="en-US" dirty="0"/>
              <a:t>- GIA component is a random effect where k is represented of the different sites. It is an independent random variable </a:t>
            </a:r>
            <a:r>
              <a:rPr lang="en-US" dirty="0" err="1"/>
              <a:t>centred</a:t>
            </a:r>
            <a:r>
              <a:rPr lang="en-US" dirty="0"/>
              <a:t> on ICE5G value. The ICE5g is a physical model created by Peltier which gives estimates for GIA rates for different sites around the world. Our Bayesian format is allowing an informed prior to be placed on this component.</a:t>
            </a:r>
          </a:p>
        </p:txBody>
      </p:sp>
      <p:sp>
        <p:nvSpPr>
          <p:cNvPr id="4" name="Slide Number Placeholder 3">
            <a:extLst>
              <a:ext uri="{FF2B5EF4-FFF2-40B4-BE49-F238E27FC236}">
                <a16:creationId xmlns:a16="http://schemas.microsoft.com/office/drawing/2014/main" id="{CBD1F287-3DCB-E0BE-0C38-A25D30E1BD3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E667C-73D2-F54E-B718-2A2F2EBC01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5632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E667C-73D2-F54E-B718-2A2F2EBC01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648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8D58518-A6A6-554D-87BC-070A268597C7}" type="slidenum">
              <a:rPr lang="en-US" smtClean="0"/>
              <a:t>43</a:t>
            </a:fld>
            <a:endParaRPr lang="en-US"/>
          </a:p>
        </p:txBody>
      </p:sp>
    </p:spTree>
    <p:extLst>
      <p:ext uri="{BB962C8B-B14F-4D97-AF65-F5344CB8AC3E}">
        <p14:creationId xmlns:p14="http://schemas.microsoft.com/office/powerpoint/2010/main" val="3307256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Salt marsh sediment accumulation rates keep up with changes in RSL . A core is taken &amp; fossil organisms can indicate historic SL</a:t>
            </a:r>
          </a:p>
        </p:txBody>
      </p:sp>
      <p:sp>
        <p:nvSpPr>
          <p:cNvPr id="4" name="Slide Number Placeholder 3"/>
          <p:cNvSpPr>
            <a:spLocks noGrp="1"/>
          </p:cNvSpPr>
          <p:nvPr>
            <p:ph type="sldNum" sz="quarter" idx="5"/>
          </p:nvPr>
        </p:nvSpPr>
        <p:spPr/>
        <p:txBody>
          <a:bodyPr/>
          <a:lstStyle/>
          <a:p>
            <a:fld id="{BA6E667C-73D2-F54E-B718-2A2F2EBC0172}" type="slidenum">
              <a:rPr lang="en-US" smtClean="0"/>
              <a:t>5</a:t>
            </a:fld>
            <a:endParaRPr lang="en-US"/>
          </a:p>
        </p:txBody>
      </p:sp>
    </p:spTree>
    <p:extLst>
      <p:ext uri="{BB962C8B-B14F-4D97-AF65-F5344CB8AC3E}">
        <p14:creationId xmlns:p14="http://schemas.microsoft.com/office/powerpoint/2010/main" val="2723344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43DA3E-15C0-8F7E-D28C-AE362C73EC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C87A10-C489-5AE2-E05F-CBA66A0BB0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992108-7B24-AEBD-A1D9-FEEC02ADFEB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DC4D58F8-E820-E339-D78F-8EC88AD7737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E667C-73D2-F54E-B718-2A2F2EBC01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16116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60E9C-FC24-3A6B-031A-598A9B40E5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5B599E-86CE-E140-E2EB-AAD5D5F959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447B25-609C-FED7-E289-A93ABB313DA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Layers borrow strength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a:extLst>
              <a:ext uri="{FF2B5EF4-FFF2-40B4-BE49-F238E27FC236}">
                <a16:creationId xmlns:a16="http://schemas.microsoft.com/office/drawing/2014/main" id="{F0A4FDAF-A1CD-C097-E986-6F8C48A3E32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E667C-73D2-F54E-B718-2A2F2EBC01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57034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9EB22-8B10-E498-F831-97B0AFA9AE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5C16B-0116-C3ED-F2C5-E4CF2355AB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0CBB1C-38C3-58FF-29FD-42F480500B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06A041-76CF-E075-65ED-A2B60148141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E667C-73D2-F54E-B718-2A2F2EBC01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1969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F90934-6128-8DA7-6090-B6659A7DC2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FC1E48-133C-03B2-DCE8-03C026A04C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ED33AD-1021-D5DF-3063-79EA667EB237}"/>
              </a:ext>
            </a:extLst>
          </p:cNvPr>
          <p:cNvSpPr>
            <a:spLocks noGrp="1"/>
          </p:cNvSpPr>
          <p:nvPr>
            <p:ph type="body" idx="1"/>
          </p:nvPr>
        </p:nvSpPr>
        <p:spPr/>
        <p:txBody>
          <a:bodyPr/>
          <a:lstStyle/>
          <a:p>
            <a:r>
              <a:rPr lang="en-IE" dirty="0"/>
              <a:t>Temporal variance: How much sea level changes over time at a fixed location</a:t>
            </a:r>
          </a:p>
          <a:p>
            <a:r>
              <a:rPr lang="en-IE" dirty="0"/>
              <a:t>Spatial variance: How much sea level varies across space at a fixed time</a:t>
            </a:r>
          </a:p>
          <a:p>
            <a:r>
              <a:rPr lang="en-IE" dirty="0"/>
              <a:t>Spatial range: Distance over which sea level is spatially correlated or correlation length</a:t>
            </a:r>
          </a:p>
          <a:p>
            <a:r>
              <a:rPr lang="en-IE" dirty="0"/>
              <a:t>Temporal correlation length: Time window over which sea level remains correlated</a:t>
            </a:r>
          </a:p>
          <a:p>
            <a:r>
              <a:rPr lang="en-IE" dirty="0"/>
              <a:t>Process smoothness: Degree of roughness or differentiability in the sea level field</a:t>
            </a:r>
            <a:endParaRPr lang="en-US" dirty="0"/>
          </a:p>
        </p:txBody>
      </p:sp>
      <p:sp>
        <p:nvSpPr>
          <p:cNvPr id="4" name="Slide Number Placeholder 3">
            <a:extLst>
              <a:ext uri="{FF2B5EF4-FFF2-40B4-BE49-F238E27FC236}">
                <a16:creationId xmlns:a16="http://schemas.microsoft.com/office/drawing/2014/main" id="{60A4B0D8-40D6-E1BF-4DE1-97244FAD5A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E667C-73D2-F54E-B718-2A2F2EBC01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49317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6754A-6834-EA82-FB59-C720DBB717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DB841A-A1D7-81A3-030A-B5E309180C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00AC3A-7B75-CD3C-C235-476FB51C8B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4A2535E-0EBE-FA9B-8D46-124A8965131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E667C-73D2-F54E-B718-2A2F2EBC01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36153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DFA14D-FD82-9C5B-3D01-BCD821CD3A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A0698E-20D4-4284-92D7-B95828CE06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5067EE-3E9F-5347-B3B5-3E348C93DB1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41C7CB7-97CE-BC58-EDED-E67C9B055BE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A6E667C-73D2-F54E-B718-2A2F2EBC01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7304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map here</a:t>
            </a:r>
          </a:p>
          <a:p>
            <a:endParaRPr lang="en-US" dirty="0"/>
          </a:p>
        </p:txBody>
      </p:sp>
      <p:sp>
        <p:nvSpPr>
          <p:cNvPr id="4" name="Slide Number Placeholder 3"/>
          <p:cNvSpPr>
            <a:spLocks noGrp="1"/>
          </p:cNvSpPr>
          <p:nvPr>
            <p:ph type="sldNum" sz="quarter" idx="5"/>
          </p:nvPr>
        </p:nvSpPr>
        <p:spPr/>
        <p:txBody>
          <a:bodyPr/>
          <a:lstStyle/>
          <a:p>
            <a:fld id="{BA6E667C-73D2-F54E-B718-2A2F2EBC0172}" type="slidenum">
              <a:rPr lang="en-US" smtClean="0"/>
              <a:t>18</a:t>
            </a:fld>
            <a:endParaRPr lang="en-US"/>
          </a:p>
        </p:txBody>
      </p:sp>
    </p:spTree>
    <p:extLst>
      <p:ext uri="{BB962C8B-B14F-4D97-AF65-F5344CB8AC3E}">
        <p14:creationId xmlns:p14="http://schemas.microsoft.com/office/powerpoint/2010/main" val="926580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D1B92-FA8A-7F4A-B9E7-E37D4A621413}"/>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E8F19FD-C94F-134E-A487-6BCBFD5C13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6D4D447-1C06-AD44-AC59-8FAED43F3B34}"/>
              </a:ext>
            </a:extLst>
          </p:cNvPr>
          <p:cNvSpPr>
            <a:spLocks noGrp="1"/>
          </p:cNvSpPr>
          <p:nvPr>
            <p:ph type="dt" sz="half" idx="10"/>
          </p:nvPr>
        </p:nvSpPr>
        <p:spPr/>
        <p:txBody>
          <a:bodyPr/>
          <a:lstStyle/>
          <a:p>
            <a:fld id="{9507382E-F005-9544-8AC1-08CEB4E3CCB0}" type="datetime1">
              <a:rPr lang="en-IE" smtClean="0"/>
              <a:t>15/05/2025</a:t>
            </a:fld>
            <a:endParaRPr lang="en-US"/>
          </a:p>
        </p:txBody>
      </p:sp>
      <p:sp>
        <p:nvSpPr>
          <p:cNvPr id="5" name="Footer Placeholder 4">
            <a:extLst>
              <a:ext uri="{FF2B5EF4-FFF2-40B4-BE49-F238E27FC236}">
                <a16:creationId xmlns:a16="http://schemas.microsoft.com/office/drawing/2014/main" id="{FB242793-3054-3846-BF74-6F857102B5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2B580F-E393-C94D-BDA8-E5020144BF4B}"/>
              </a:ext>
            </a:extLst>
          </p:cNvPr>
          <p:cNvSpPr>
            <a:spLocks noGrp="1"/>
          </p:cNvSpPr>
          <p:nvPr>
            <p:ph type="sldNum" sz="quarter" idx="12"/>
          </p:nvPr>
        </p:nvSpPr>
        <p:spPr/>
        <p:txBody>
          <a:bodyPr/>
          <a:lstStyle/>
          <a:p>
            <a:fld id="{E93A800F-86CF-FE48-A666-A6A2FBCDF2C4}" type="slidenum">
              <a:rPr lang="en-US" smtClean="0"/>
              <a:t>‹#›</a:t>
            </a:fld>
            <a:endParaRPr lang="en-US"/>
          </a:p>
        </p:txBody>
      </p:sp>
    </p:spTree>
    <p:extLst>
      <p:ext uri="{BB962C8B-B14F-4D97-AF65-F5344CB8AC3E}">
        <p14:creationId xmlns:p14="http://schemas.microsoft.com/office/powerpoint/2010/main" val="2044995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06564-678A-1C46-A8F1-01D46277DE27}"/>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FD3E9E9-01A2-624F-9E2A-7FFEEDF5BBF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524831E-C9BE-C44C-9901-F0359BFC09A4}"/>
              </a:ext>
            </a:extLst>
          </p:cNvPr>
          <p:cNvSpPr>
            <a:spLocks noGrp="1"/>
          </p:cNvSpPr>
          <p:nvPr>
            <p:ph type="dt" sz="half" idx="10"/>
          </p:nvPr>
        </p:nvSpPr>
        <p:spPr/>
        <p:txBody>
          <a:bodyPr/>
          <a:lstStyle/>
          <a:p>
            <a:fld id="{3C28C6E8-7786-0649-8200-9C5A12AC1326}" type="datetime1">
              <a:rPr lang="en-IE" smtClean="0"/>
              <a:t>15/05/2025</a:t>
            </a:fld>
            <a:endParaRPr lang="en-US"/>
          </a:p>
        </p:txBody>
      </p:sp>
      <p:sp>
        <p:nvSpPr>
          <p:cNvPr id="5" name="Footer Placeholder 4">
            <a:extLst>
              <a:ext uri="{FF2B5EF4-FFF2-40B4-BE49-F238E27FC236}">
                <a16:creationId xmlns:a16="http://schemas.microsoft.com/office/drawing/2014/main" id="{E47B8C06-9551-C141-9880-51FC082D01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E018A-ABC8-1D4F-967A-38CA090F6EB8}"/>
              </a:ext>
            </a:extLst>
          </p:cNvPr>
          <p:cNvSpPr>
            <a:spLocks noGrp="1"/>
          </p:cNvSpPr>
          <p:nvPr>
            <p:ph type="sldNum" sz="quarter" idx="12"/>
          </p:nvPr>
        </p:nvSpPr>
        <p:spPr/>
        <p:txBody>
          <a:bodyPr/>
          <a:lstStyle/>
          <a:p>
            <a:fld id="{E93A800F-86CF-FE48-A666-A6A2FBCDF2C4}" type="slidenum">
              <a:rPr lang="en-US" smtClean="0"/>
              <a:t>‹#›</a:t>
            </a:fld>
            <a:endParaRPr lang="en-US"/>
          </a:p>
        </p:txBody>
      </p:sp>
    </p:spTree>
    <p:extLst>
      <p:ext uri="{BB962C8B-B14F-4D97-AF65-F5344CB8AC3E}">
        <p14:creationId xmlns:p14="http://schemas.microsoft.com/office/powerpoint/2010/main" val="3919896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F230B8D-1958-534D-B955-A2FAF2562D8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CC108E7-1CD3-EE45-BFC0-65A471C64AB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13934F0-574A-C14C-959D-61620ED6EA4E}"/>
              </a:ext>
            </a:extLst>
          </p:cNvPr>
          <p:cNvSpPr>
            <a:spLocks noGrp="1"/>
          </p:cNvSpPr>
          <p:nvPr>
            <p:ph type="dt" sz="half" idx="10"/>
          </p:nvPr>
        </p:nvSpPr>
        <p:spPr/>
        <p:txBody>
          <a:bodyPr/>
          <a:lstStyle/>
          <a:p>
            <a:fld id="{F3BA37E1-9AFC-0640-AFC6-0903C4A5BA7F}" type="datetime1">
              <a:rPr lang="en-IE" smtClean="0"/>
              <a:t>15/05/2025</a:t>
            </a:fld>
            <a:endParaRPr lang="en-US"/>
          </a:p>
        </p:txBody>
      </p:sp>
      <p:sp>
        <p:nvSpPr>
          <p:cNvPr id="5" name="Footer Placeholder 4">
            <a:extLst>
              <a:ext uri="{FF2B5EF4-FFF2-40B4-BE49-F238E27FC236}">
                <a16:creationId xmlns:a16="http://schemas.microsoft.com/office/drawing/2014/main" id="{C61C00C5-83EE-4E4C-A57E-AF18ED6E0E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9684F6-C7C6-0140-88D5-667AF89E82A5}"/>
              </a:ext>
            </a:extLst>
          </p:cNvPr>
          <p:cNvSpPr>
            <a:spLocks noGrp="1"/>
          </p:cNvSpPr>
          <p:nvPr>
            <p:ph type="sldNum" sz="quarter" idx="12"/>
          </p:nvPr>
        </p:nvSpPr>
        <p:spPr/>
        <p:txBody>
          <a:bodyPr/>
          <a:lstStyle/>
          <a:p>
            <a:fld id="{E93A800F-86CF-FE48-A666-A6A2FBCDF2C4}" type="slidenum">
              <a:rPr lang="en-US" smtClean="0"/>
              <a:t>‹#›</a:t>
            </a:fld>
            <a:endParaRPr lang="en-US"/>
          </a:p>
        </p:txBody>
      </p:sp>
    </p:spTree>
    <p:extLst>
      <p:ext uri="{BB962C8B-B14F-4D97-AF65-F5344CB8AC3E}">
        <p14:creationId xmlns:p14="http://schemas.microsoft.com/office/powerpoint/2010/main" val="3517673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9D079-59DC-2140-82FC-FEF54F4FB08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32CA07F-903F-D74E-A741-4C0DC9B9FEF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D31F388-3B65-8748-9CC1-D2E1E2AA04FC}"/>
              </a:ext>
            </a:extLst>
          </p:cNvPr>
          <p:cNvSpPr>
            <a:spLocks noGrp="1"/>
          </p:cNvSpPr>
          <p:nvPr>
            <p:ph type="dt" sz="half" idx="10"/>
          </p:nvPr>
        </p:nvSpPr>
        <p:spPr/>
        <p:txBody>
          <a:bodyPr/>
          <a:lstStyle/>
          <a:p>
            <a:fld id="{D3C535F4-594F-8848-BA8C-4D69820461E5}" type="datetime1">
              <a:rPr lang="en-IE" smtClean="0"/>
              <a:t>15/05/2025</a:t>
            </a:fld>
            <a:endParaRPr lang="en-US"/>
          </a:p>
        </p:txBody>
      </p:sp>
      <p:sp>
        <p:nvSpPr>
          <p:cNvPr id="5" name="Footer Placeholder 4">
            <a:extLst>
              <a:ext uri="{FF2B5EF4-FFF2-40B4-BE49-F238E27FC236}">
                <a16:creationId xmlns:a16="http://schemas.microsoft.com/office/drawing/2014/main" id="{445DE1BD-FAC3-CF46-A475-DD13E114C3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1F381C-94AB-1640-B233-690BB1B0BAD6}"/>
              </a:ext>
            </a:extLst>
          </p:cNvPr>
          <p:cNvSpPr>
            <a:spLocks noGrp="1"/>
          </p:cNvSpPr>
          <p:nvPr>
            <p:ph type="sldNum" sz="quarter" idx="12"/>
          </p:nvPr>
        </p:nvSpPr>
        <p:spPr/>
        <p:txBody>
          <a:bodyPr/>
          <a:lstStyle/>
          <a:p>
            <a:fld id="{E93A800F-86CF-FE48-A666-A6A2FBCDF2C4}" type="slidenum">
              <a:rPr lang="en-US" smtClean="0"/>
              <a:t>‹#›</a:t>
            </a:fld>
            <a:endParaRPr lang="en-US"/>
          </a:p>
        </p:txBody>
      </p:sp>
    </p:spTree>
    <p:extLst>
      <p:ext uri="{BB962C8B-B14F-4D97-AF65-F5344CB8AC3E}">
        <p14:creationId xmlns:p14="http://schemas.microsoft.com/office/powerpoint/2010/main" val="26594409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78197-3DF5-4547-9C95-077E9727082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193E3D5-2A50-534F-9357-33BE85EB3C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96F3B44-EB85-2A47-B2D6-6FCFF866D559}"/>
              </a:ext>
            </a:extLst>
          </p:cNvPr>
          <p:cNvSpPr>
            <a:spLocks noGrp="1"/>
          </p:cNvSpPr>
          <p:nvPr>
            <p:ph type="dt" sz="half" idx="10"/>
          </p:nvPr>
        </p:nvSpPr>
        <p:spPr/>
        <p:txBody>
          <a:bodyPr/>
          <a:lstStyle/>
          <a:p>
            <a:fld id="{FC2089D5-B800-0746-8E0F-DEF245A16BB3}" type="datetime1">
              <a:rPr lang="en-IE" smtClean="0"/>
              <a:t>15/05/2025</a:t>
            </a:fld>
            <a:endParaRPr lang="en-US"/>
          </a:p>
        </p:txBody>
      </p:sp>
      <p:sp>
        <p:nvSpPr>
          <p:cNvPr id="5" name="Footer Placeholder 4">
            <a:extLst>
              <a:ext uri="{FF2B5EF4-FFF2-40B4-BE49-F238E27FC236}">
                <a16:creationId xmlns:a16="http://schemas.microsoft.com/office/drawing/2014/main" id="{EC63B9AC-C10E-4E41-A773-312A8E6998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53CEF5-FB17-344B-B1F9-A1FF9843248C}"/>
              </a:ext>
            </a:extLst>
          </p:cNvPr>
          <p:cNvSpPr>
            <a:spLocks noGrp="1"/>
          </p:cNvSpPr>
          <p:nvPr>
            <p:ph type="sldNum" sz="quarter" idx="12"/>
          </p:nvPr>
        </p:nvSpPr>
        <p:spPr/>
        <p:txBody>
          <a:bodyPr/>
          <a:lstStyle/>
          <a:p>
            <a:fld id="{E93A800F-86CF-FE48-A666-A6A2FBCDF2C4}" type="slidenum">
              <a:rPr lang="en-US" smtClean="0"/>
              <a:t>‹#›</a:t>
            </a:fld>
            <a:endParaRPr lang="en-US"/>
          </a:p>
        </p:txBody>
      </p:sp>
    </p:spTree>
    <p:extLst>
      <p:ext uri="{BB962C8B-B14F-4D97-AF65-F5344CB8AC3E}">
        <p14:creationId xmlns:p14="http://schemas.microsoft.com/office/powerpoint/2010/main" val="8558170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C16E7-02E0-2445-A6D4-E4AE3F27606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40C91F3-F7D5-094E-8168-E1C7B0A2031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DD3A0CA-C993-1049-A8F1-C8D2F57F3E7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8B359F0-33DD-CB46-A3E9-09F2F0CADB42}"/>
              </a:ext>
            </a:extLst>
          </p:cNvPr>
          <p:cNvSpPr>
            <a:spLocks noGrp="1"/>
          </p:cNvSpPr>
          <p:nvPr>
            <p:ph type="dt" sz="half" idx="10"/>
          </p:nvPr>
        </p:nvSpPr>
        <p:spPr/>
        <p:txBody>
          <a:bodyPr/>
          <a:lstStyle/>
          <a:p>
            <a:fld id="{F7400501-7186-E242-9ADE-16A2D8E51FCF}" type="datetime1">
              <a:rPr lang="en-IE" smtClean="0"/>
              <a:t>15/05/2025</a:t>
            </a:fld>
            <a:endParaRPr lang="en-US"/>
          </a:p>
        </p:txBody>
      </p:sp>
      <p:sp>
        <p:nvSpPr>
          <p:cNvPr id="6" name="Footer Placeholder 5">
            <a:extLst>
              <a:ext uri="{FF2B5EF4-FFF2-40B4-BE49-F238E27FC236}">
                <a16:creationId xmlns:a16="http://schemas.microsoft.com/office/drawing/2014/main" id="{8222B2A0-04EB-5241-9D49-8FAD84E1E3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5EF586-B13F-6141-92D8-8B453383BBC4}"/>
              </a:ext>
            </a:extLst>
          </p:cNvPr>
          <p:cNvSpPr>
            <a:spLocks noGrp="1"/>
          </p:cNvSpPr>
          <p:nvPr>
            <p:ph type="sldNum" sz="quarter" idx="12"/>
          </p:nvPr>
        </p:nvSpPr>
        <p:spPr/>
        <p:txBody>
          <a:bodyPr/>
          <a:lstStyle/>
          <a:p>
            <a:fld id="{E93A800F-86CF-FE48-A666-A6A2FBCDF2C4}" type="slidenum">
              <a:rPr lang="en-US" smtClean="0"/>
              <a:t>‹#›</a:t>
            </a:fld>
            <a:endParaRPr lang="en-US"/>
          </a:p>
        </p:txBody>
      </p:sp>
    </p:spTree>
    <p:extLst>
      <p:ext uri="{BB962C8B-B14F-4D97-AF65-F5344CB8AC3E}">
        <p14:creationId xmlns:p14="http://schemas.microsoft.com/office/powerpoint/2010/main" val="3263527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362AF-AA0D-FA43-856D-1799EE1B80F6}"/>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91231C2-1A99-2444-A936-4C952F708D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14996ACA-7520-994B-A5BA-B348F999456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A89B0E8-A4FC-3643-B6B7-CD17F5D63D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59176EC-FE3C-5C43-A5E8-8FDEEDADDC7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96B6C88-9925-954E-B9EF-CA23E9CAABEF}"/>
              </a:ext>
            </a:extLst>
          </p:cNvPr>
          <p:cNvSpPr>
            <a:spLocks noGrp="1"/>
          </p:cNvSpPr>
          <p:nvPr>
            <p:ph type="dt" sz="half" idx="10"/>
          </p:nvPr>
        </p:nvSpPr>
        <p:spPr/>
        <p:txBody>
          <a:bodyPr/>
          <a:lstStyle/>
          <a:p>
            <a:fld id="{F2A93028-7A5A-C240-9D77-34A91B9DBB4E}" type="datetime1">
              <a:rPr lang="en-IE" smtClean="0"/>
              <a:t>15/05/2025</a:t>
            </a:fld>
            <a:endParaRPr lang="en-US"/>
          </a:p>
        </p:txBody>
      </p:sp>
      <p:sp>
        <p:nvSpPr>
          <p:cNvPr id="8" name="Footer Placeholder 7">
            <a:extLst>
              <a:ext uri="{FF2B5EF4-FFF2-40B4-BE49-F238E27FC236}">
                <a16:creationId xmlns:a16="http://schemas.microsoft.com/office/drawing/2014/main" id="{6AF28C97-EAAB-8E43-AEF9-225FAC59707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52E70F-9875-B44F-917D-A2CB70AEB80A}"/>
              </a:ext>
            </a:extLst>
          </p:cNvPr>
          <p:cNvSpPr>
            <a:spLocks noGrp="1"/>
          </p:cNvSpPr>
          <p:nvPr>
            <p:ph type="sldNum" sz="quarter" idx="12"/>
          </p:nvPr>
        </p:nvSpPr>
        <p:spPr/>
        <p:txBody>
          <a:bodyPr/>
          <a:lstStyle/>
          <a:p>
            <a:fld id="{E93A800F-86CF-FE48-A666-A6A2FBCDF2C4}" type="slidenum">
              <a:rPr lang="en-US" smtClean="0"/>
              <a:t>‹#›</a:t>
            </a:fld>
            <a:endParaRPr lang="en-US"/>
          </a:p>
        </p:txBody>
      </p:sp>
    </p:spTree>
    <p:extLst>
      <p:ext uri="{BB962C8B-B14F-4D97-AF65-F5344CB8AC3E}">
        <p14:creationId xmlns:p14="http://schemas.microsoft.com/office/powerpoint/2010/main" val="40792167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3D82A-1E2C-0F40-9FA8-9A078A90870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1C3640C-C269-D149-B032-272202AE182C}"/>
              </a:ext>
            </a:extLst>
          </p:cNvPr>
          <p:cNvSpPr>
            <a:spLocks noGrp="1"/>
          </p:cNvSpPr>
          <p:nvPr>
            <p:ph type="dt" sz="half" idx="10"/>
          </p:nvPr>
        </p:nvSpPr>
        <p:spPr/>
        <p:txBody>
          <a:bodyPr/>
          <a:lstStyle/>
          <a:p>
            <a:fld id="{4DD283C8-4942-2A4D-BC2A-7BA1E982AA6E}" type="datetime1">
              <a:rPr lang="en-IE" smtClean="0"/>
              <a:t>15/05/2025</a:t>
            </a:fld>
            <a:endParaRPr lang="en-US"/>
          </a:p>
        </p:txBody>
      </p:sp>
      <p:sp>
        <p:nvSpPr>
          <p:cNvPr id="4" name="Footer Placeholder 3">
            <a:extLst>
              <a:ext uri="{FF2B5EF4-FFF2-40B4-BE49-F238E27FC236}">
                <a16:creationId xmlns:a16="http://schemas.microsoft.com/office/drawing/2014/main" id="{E77B6BB8-FBB9-6B4B-8995-59E91465C6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0A8539D-71F7-6042-82AB-23B27E2668B0}"/>
              </a:ext>
            </a:extLst>
          </p:cNvPr>
          <p:cNvSpPr>
            <a:spLocks noGrp="1"/>
          </p:cNvSpPr>
          <p:nvPr>
            <p:ph type="sldNum" sz="quarter" idx="12"/>
          </p:nvPr>
        </p:nvSpPr>
        <p:spPr/>
        <p:txBody>
          <a:bodyPr/>
          <a:lstStyle/>
          <a:p>
            <a:fld id="{E93A800F-86CF-FE48-A666-A6A2FBCDF2C4}" type="slidenum">
              <a:rPr lang="en-US" smtClean="0"/>
              <a:t>‹#›</a:t>
            </a:fld>
            <a:endParaRPr lang="en-US"/>
          </a:p>
        </p:txBody>
      </p:sp>
    </p:spTree>
    <p:extLst>
      <p:ext uri="{BB962C8B-B14F-4D97-AF65-F5344CB8AC3E}">
        <p14:creationId xmlns:p14="http://schemas.microsoft.com/office/powerpoint/2010/main" val="2880248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1F51B52-B909-284B-A4AA-D8E0CB5F88D1}"/>
              </a:ext>
            </a:extLst>
          </p:cNvPr>
          <p:cNvSpPr>
            <a:spLocks noGrp="1"/>
          </p:cNvSpPr>
          <p:nvPr>
            <p:ph type="dt" sz="half" idx="10"/>
          </p:nvPr>
        </p:nvSpPr>
        <p:spPr/>
        <p:txBody>
          <a:bodyPr/>
          <a:lstStyle/>
          <a:p>
            <a:fld id="{6A20AE20-2FB5-3249-876C-8B15647AD001}" type="datetime1">
              <a:rPr lang="en-IE" smtClean="0"/>
              <a:t>15/05/2025</a:t>
            </a:fld>
            <a:endParaRPr lang="en-US"/>
          </a:p>
        </p:txBody>
      </p:sp>
      <p:sp>
        <p:nvSpPr>
          <p:cNvPr id="3" name="Footer Placeholder 2">
            <a:extLst>
              <a:ext uri="{FF2B5EF4-FFF2-40B4-BE49-F238E27FC236}">
                <a16:creationId xmlns:a16="http://schemas.microsoft.com/office/drawing/2014/main" id="{B53AC9CE-000C-6148-949C-7937D1D1668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6DB7C6D-0822-6F4C-846D-D39829FA2EF5}"/>
              </a:ext>
            </a:extLst>
          </p:cNvPr>
          <p:cNvSpPr>
            <a:spLocks noGrp="1"/>
          </p:cNvSpPr>
          <p:nvPr>
            <p:ph type="sldNum" sz="quarter" idx="12"/>
          </p:nvPr>
        </p:nvSpPr>
        <p:spPr/>
        <p:txBody>
          <a:bodyPr/>
          <a:lstStyle/>
          <a:p>
            <a:fld id="{E93A800F-86CF-FE48-A666-A6A2FBCDF2C4}" type="slidenum">
              <a:rPr lang="en-US" smtClean="0"/>
              <a:t>‹#›</a:t>
            </a:fld>
            <a:endParaRPr lang="en-US"/>
          </a:p>
        </p:txBody>
      </p:sp>
    </p:spTree>
    <p:extLst>
      <p:ext uri="{BB962C8B-B14F-4D97-AF65-F5344CB8AC3E}">
        <p14:creationId xmlns:p14="http://schemas.microsoft.com/office/powerpoint/2010/main" val="419235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AED9A-331F-2C49-9465-5832EB86116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6764BD7-0711-6E44-ACB9-32B89D1AF1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72FDC9CF-DA06-0E4B-8643-A947714405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DB1E36A-E1C4-6344-A74C-FC364664C09B}"/>
              </a:ext>
            </a:extLst>
          </p:cNvPr>
          <p:cNvSpPr>
            <a:spLocks noGrp="1"/>
          </p:cNvSpPr>
          <p:nvPr>
            <p:ph type="dt" sz="half" idx="10"/>
          </p:nvPr>
        </p:nvSpPr>
        <p:spPr/>
        <p:txBody>
          <a:bodyPr/>
          <a:lstStyle/>
          <a:p>
            <a:fld id="{43250CF7-5A1D-3247-A956-00596FF4A8F5}" type="datetime1">
              <a:rPr lang="en-IE" smtClean="0"/>
              <a:t>15/05/2025</a:t>
            </a:fld>
            <a:endParaRPr lang="en-US"/>
          </a:p>
        </p:txBody>
      </p:sp>
      <p:sp>
        <p:nvSpPr>
          <p:cNvPr id="6" name="Footer Placeholder 5">
            <a:extLst>
              <a:ext uri="{FF2B5EF4-FFF2-40B4-BE49-F238E27FC236}">
                <a16:creationId xmlns:a16="http://schemas.microsoft.com/office/drawing/2014/main" id="{D9FA784C-C696-3940-8137-B0AD908E03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CF3B60-F9FA-4042-B63C-0E0F258B811E}"/>
              </a:ext>
            </a:extLst>
          </p:cNvPr>
          <p:cNvSpPr>
            <a:spLocks noGrp="1"/>
          </p:cNvSpPr>
          <p:nvPr>
            <p:ph type="sldNum" sz="quarter" idx="12"/>
          </p:nvPr>
        </p:nvSpPr>
        <p:spPr/>
        <p:txBody>
          <a:bodyPr/>
          <a:lstStyle/>
          <a:p>
            <a:fld id="{E93A800F-86CF-FE48-A666-A6A2FBCDF2C4}" type="slidenum">
              <a:rPr lang="en-US" smtClean="0"/>
              <a:t>‹#›</a:t>
            </a:fld>
            <a:endParaRPr lang="en-US"/>
          </a:p>
        </p:txBody>
      </p:sp>
    </p:spTree>
    <p:extLst>
      <p:ext uri="{BB962C8B-B14F-4D97-AF65-F5344CB8AC3E}">
        <p14:creationId xmlns:p14="http://schemas.microsoft.com/office/powerpoint/2010/main" val="141918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0D9DE-E71B-E544-9428-321F58E396E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D91B2D7-C4B1-214B-8E6F-57E3225C5D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E4F29C6-1537-1D43-A5D1-BDA9F31D5A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A9510F1-822A-9C4A-BA51-EB2359993718}"/>
              </a:ext>
            </a:extLst>
          </p:cNvPr>
          <p:cNvSpPr>
            <a:spLocks noGrp="1"/>
          </p:cNvSpPr>
          <p:nvPr>
            <p:ph type="dt" sz="half" idx="10"/>
          </p:nvPr>
        </p:nvSpPr>
        <p:spPr/>
        <p:txBody>
          <a:bodyPr/>
          <a:lstStyle/>
          <a:p>
            <a:fld id="{BDCCF2AF-C37A-F74F-9C34-E291CA4D79C0}" type="datetime1">
              <a:rPr lang="en-IE" smtClean="0"/>
              <a:t>15/05/2025</a:t>
            </a:fld>
            <a:endParaRPr lang="en-US"/>
          </a:p>
        </p:txBody>
      </p:sp>
      <p:sp>
        <p:nvSpPr>
          <p:cNvPr id="6" name="Footer Placeholder 5">
            <a:extLst>
              <a:ext uri="{FF2B5EF4-FFF2-40B4-BE49-F238E27FC236}">
                <a16:creationId xmlns:a16="http://schemas.microsoft.com/office/drawing/2014/main" id="{5269BF7C-B955-6B48-B473-B10A01C6FF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E0938FE-37D3-694F-A808-37854D28ED11}"/>
              </a:ext>
            </a:extLst>
          </p:cNvPr>
          <p:cNvSpPr>
            <a:spLocks noGrp="1"/>
          </p:cNvSpPr>
          <p:nvPr>
            <p:ph type="sldNum" sz="quarter" idx="12"/>
          </p:nvPr>
        </p:nvSpPr>
        <p:spPr/>
        <p:txBody>
          <a:bodyPr/>
          <a:lstStyle/>
          <a:p>
            <a:fld id="{E93A800F-86CF-FE48-A666-A6A2FBCDF2C4}" type="slidenum">
              <a:rPr lang="en-US" smtClean="0"/>
              <a:t>‹#›</a:t>
            </a:fld>
            <a:endParaRPr lang="en-US"/>
          </a:p>
        </p:txBody>
      </p:sp>
    </p:spTree>
    <p:extLst>
      <p:ext uri="{BB962C8B-B14F-4D97-AF65-F5344CB8AC3E}">
        <p14:creationId xmlns:p14="http://schemas.microsoft.com/office/powerpoint/2010/main" val="1685018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21567E-1DCD-D443-9E54-AA7CC30C0F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EDC5FDC-6C63-6A48-BC52-0AB41A035C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7B61061-ED83-A347-897F-F02EF40E39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A05AD0-2E4A-C848-96A1-93FA5FBB4FC5}" type="datetime1">
              <a:rPr lang="en-IE" smtClean="0"/>
              <a:t>15/05/2025</a:t>
            </a:fld>
            <a:endParaRPr lang="en-US"/>
          </a:p>
        </p:txBody>
      </p:sp>
      <p:sp>
        <p:nvSpPr>
          <p:cNvPr id="5" name="Footer Placeholder 4">
            <a:extLst>
              <a:ext uri="{FF2B5EF4-FFF2-40B4-BE49-F238E27FC236}">
                <a16:creationId xmlns:a16="http://schemas.microsoft.com/office/drawing/2014/main" id="{CDBFC388-D4D4-BA42-AFA8-5ECBEE13C0F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EBDEA2-221A-4549-9D4D-01E4E38604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3A800F-86CF-FE48-A666-A6A2FBCDF2C4}" type="slidenum">
              <a:rPr lang="en-US" smtClean="0"/>
              <a:t>‹#›</a:t>
            </a:fld>
            <a:endParaRPr lang="en-US"/>
          </a:p>
        </p:txBody>
      </p:sp>
    </p:spTree>
    <p:extLst>
      <p:ext uri="{BB962C8B-B14F-4D97-AF65-F5344CB8AC3E}">
        <p14:creationId xmlns:p14="http://schemas.microsoft.com/office/powerpoint/2010/main" val="445514251"/>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tiff"/><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tiff"/><Relationship Id="rId5" Type="http://schemas.openxmlformats.org/officeDocument/2006/relationships/image" Target="../media/image4.tiff"/><Relationship Id="rId4" Type="http://schemas.openxmlformats.org/officeDocument/2006/relationships/image" Target="../media/image3.tiff"/><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2.png"/><Relationship Id="rId18" Type="http://schemas.openxmlformats.org/officeDocument/2006/relationships/image" Target="../media/image25.png"/><Relationship Id="rId3" Type="http://schemas.openxmlformats.org/officeDocument/2006/relationships/diagramData" Target="../diagrams/data5.xml"/><Relationship Id="rId21" Type="http://schemas.openxmlformats.org/officeDocument/2006/relationships/customXml" Target="../ink/ink6.xml"/><Relationship Id="rId7" Type="http://schemas.microsoft.com/office/2007/relationships/diagramDrawing" Target="../diagrams/drawing5.xml"/><Relationship Id="rId12" Type="http://schemas.openxmlformats.org/officeDocument/2006/relationships/customXml" Target="../ink/ink2.xml"/><Relationship Id="rId17" Type="http://schemas.openxmlformats.org/officeDocument/2006/relationships/customXml" Target="../ink/ink4.xml"/><Relationship Id="rId2" Type="http://schemas.openxmlformats.org/officeDocument/2006/relationships/notesSlide" Target="../notesSlides/notesSlide6.xml"/><Relationship Id="rId16" Type="http://schemas.openxmlformats.org/officeDocument/2006/relationships/image" Target="../media/image24.png"/><Relationship Id="rId20"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21.png"/><Relationship Id="rId24" Type="http://schemas.openxmlformats.org/officeDocument/2006/relationships/image" Target="../media/image28.png"/><Relationship Id="rId5" Type="http://schemas.openxmlformats.org/officeDocument/2006/relationships/diagramQuickStyle" Target="../diagrams/quickStyle5.xml"/><Relationship Id="rId15" Type="http://schemas.openxmlformats.org/officeDocument/2006/relationships/image" Target="../media/image23.png"/><Relationship Id="rId23" Type="http://schemas.openxmlformats.org/officeDocument/2006/relationships/customXml" Target="../ink/ink7.xml"/><Relationship Id="rId10" Type="http://schemas.openxmlformats.org/officeDocument/2006/relationships/customXml" Target="../ink/ink1.xml"/><Relationship Id="rId19" Type="http://schemas.openxmlformats.org/officeDocument/2006/relationships/customXml" Target="../ink/ink5.xml"/><Relationship Id="rId4" Type="http://schemas.openxmlformats.org/officeDocument/2006/relationships/diagramLayout" Target="../diagrams/layout5.xml"/><Relationship Id="rId9" Type="http://schemas.openxmlformats.org/officeDocument/2006/relationships/image" Target="../media/image20.png"/><Relationship Id="rId14" Type="http://schemas.openxmlformats.org/officeDocument/2006/relationships/customXml" Target="../ink/ink3.xml"/><Relationship Id="rId22" Type="http://schemas.openxmlformats.org/officeDocument/2006/relationships/image" Target="../media/image27.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xml"/><Relationship Id="rId11" Type="http://schemas.openxmlformats.org/officeDocument/2006/relationships/image" Target="../media/image31.png"/><Relationship Id="rId5" Type="http://schemas.openxmlformats.org/officeDocument/2006/relationships/diagramQuickStyle" Target="../diagrams/quickStyle6.xml"/><Relationship Id="rId10" Type="http://schemas.openxmlformats.org/officeDocument/2006/relationships/customXml" Target="../ink/ink8.xml"/><Relationship Id="rId4" Type="http://schemas.openxmlformats.org/officeDocument/2006/relationships/diagramLayout" Target="../diagrams/layout6.xml"/><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4.emf"/><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5.emf"/><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42.jpg"/><Relationship Id="rId7" Type="http://schemas.openxmlformats.org/officeDocument/2006/relationships/diagramColors" Target="../diagrams/colors8.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8.xml"/><Relationship Id="rId11" Type="http://schemas.openxmlformats.org/officeDocument/2006/relationships/image" Target="NULL"/><Relationship Id="rId5" Type="http://schemas.openxmlformats.org/officeDocument/2006/relationships/diagramLayout" Target="../diagrams/layout8.xml"/><Relationship Id="rId10" Type="http://schemas.openxmlformats.org/officeDocument/2006/relationships/image" Target="NULL"/><Relationship Id="rId4" Type="http://schemas.openxmlformats.org/officeDocument/2006/relationships/diagramData" Target="../diagrams/data8.xml"/><Relationship Id="rId9" Type="http://schemas.openxmlformats.org/officeDocument/2006/relationships/image" Target="NULL"/></Relationships>
</file>

<file path=ppt/slides/_rels/slide36.xml.rels><?xml version="1.0" encoding="UTF-8" standalone="yes"?>
<Relationships xmlns="http://schemas.openxmlformats.org/package/2006/relationships"><Relationship Id="rId3" Type="http://schemas.openxmlformats.org/officeDocument/2006/relationships/image" Target="../media/image282.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0.png"/><Relationship Id="rId5" Type="http://schemas.openxmlformats.org/officeDocument/2006/relationships/image" Target="../media/image330.png"/><Relationship Id="rId4" Type="http://schemas.openxmlformats.org/officeDocument/2006/relationships/image" Target="../media/image271.png"/></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pytorch.org/" TargetMode="External"/><Relationship Id="rId2" Type="http://schemas.openxmlformats.org/officeDocument/2006/relationships/hyperlink" Target="https://pyro.ai/"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s://github.com/radical-collaboration/PaleoSTeHM/"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6.jpeg"/><Relationship Id="rId7"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maeveupton.github.io/reslr" TargetMode="External"/><Relationship Id="rId4" Type="http://schemas.openxmlformats.org/officeDocument/2006/relationships/image" Target="../media/image47.tiff"/><Relationship Id="rId9" Type="http://schemas.openxmlformats.org/officeDocument/2006/relationships/image" Target="../media/image1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maeveupton.github.io/reslr/articles/reslr.html"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FDA1C-73C8-434B-A908-BCFCE36103C6}"/>
              </a:ext>
            </a:extLst>
          </p:cNvPr>
          <p:cNvSpPr>
            <a:spLocks noGrp="1"/>
          </p:cNvSpPr>
          <p:nvPr>
            <p:ph type="ctrTitle"/>
          </p:nvPr>
        </p:nvSpPr>
        <p:spPr>
          <a:xfrm>
            <a:off x="263783" y="2600696"/>
            <a:ext cx="11664433" cy="1425884"/>
          </a:xfrm>
          <a:solidFill>
            <a:schemeClr val="bg2">
              <a:lumMod val="75000"/>
              <a:alpha val="71220"/>
            </a:schemeClr>
          </a:solidFill>
        </p:spPr>
        <p:txBody>
          <a:bodyPr>
            <a:noAutofit/>
          </a:bodyPr>
          <a:lstStyle/>
          <a:p>
            <a:r>
              <a:rPr lang="en-US" sz="4400" dirty="0" err="1"/>
              <a:t>reslr</a:t>
            </a:r>
            <a:r>
              <a:rPr lang="en-US" sz="4400" dirty="0"/>
              <a:t>: An R package for relative sea level modelling </a:t>
            </a:r>
          </a:p>
        </p:txBody>
      </p:sp>
      <p:sp>
        <p:nvSpPr>
          <p:cNvPr id="3" name="Subtitle 2">
            <a:extLst>
              <a:ext uri="{FF2B5EF4-FFF2-40B4-BE49-F238E27FC236}">
                <a16:creationId xmlns:a16="http://schemas.microsoft.com/office/drawing/2014/main" id="{7C60073D-283D-4149-B693-3524D80C8977}"/>
              </a:ext>
            </a:extLst>
          </p:cNvPr>
          <p:cNvSpPr>
            <a:spLocks noGrp="1"/>
          </p:cNvSpPr>
          <p:nvPr>
            <p:ph type="subTitle" idx="1"/>
          </p:nvPr>
        </p:nvSpPr>
        <p:spPr>
          <a:xfrm>
            <a:off x="1536915" y="4155801"/>
            <a:ext cx="9144000" cy="1188095"/>
          </a:xfrm>
          <a:solidFill>
            <a:schemeClr val="bg2">
              <a:lumMod val="75000"/>
              <a:alpha val="74404"/>
            </a:schemeClr>
          </a:solidFill>
        </p:spPr>
        <p:txBody>
          <a:bodyPr>
            <a:normAutofit/>
          </a:bodyPr>
          <a:lstStyle/>
          <a:p>
            <a:r>
              <a:rPr lang="en-US" sz="4000" dirty="0"/>
              <a:t>Maeve Upton</a:t>
            </a:r>
          </a:p>
          <a:p>
            <a:r>
              <a:rPr lang="en-US" sz="2800" dirty="0"/>
              <a:t>8</a:t>
            </a:r>
            <a:r>
              <a:rPr lang="en-US" sz="2800" baseline="30000" dirty="0"/>
              <a:t>th</a:t>
            </a:r>
            <a:r>
              <a:rPr lang="en-US" sz="2800" dirty="0"/>
              <a:t> Annual Irish Sea Level Meeting</a:t>
            </a:r>
          </a:p>
          <a:p>
            <a:endParaRPr lang="en-US" sz="2000" dirty="0"/>
          </a:p>
          <a:p>
            <a:endParaRPr lang="en-US" sz="2000" dirty="0"/>
          </a:p>
        </p:txBody>
      </p:sp>
      <p:pic>
        <p:nvPicPr>
          <p:cNvPr id="5" name="Picture 4" descr="A close up of a sign&#10;&#10;Description automatically generated">
            <a:extLst>
              <a:ext uri="{FF2B5EF4-FFF2-40B4-BE49-F238E27FC236}">
                <a16:creationId xmlns:a16="http://schemas.microsoft.com/office/drawing/2014/main" id="{2380A800-A7E3-6248-BDAF-556206E5AF5D}"/>
              </a:ext>
            </a:extLst>
          </p:cNvPr>
          <p:cNvPicPr>
            <a:picLocks noChangeAspect="1"/>
          </p:cNvPicPr>
          <p:nvPr/>
        </p:nvPicPr>
        <p:blipFill>
          <a:blip r:embed="rId3"/>
          <a:stretch>
            <a:fillRect/>
          </a:stretch>
        </p:blipFill>
        <p:spPr>
          <a:xfrm>
            <a:off x="9253182" y="330425"/>
            <a:ext cx="2829635" cy="1585735"/>
          </a:xfrm>
          <a:prstGeom prst="rect">
            <a:avLst/>
          </a:prstGeom>
        </p:spPr>
      </p:pic>
      <p:pic>
        <p:nvPicPr>
          <p:cNvPr id="6" name="Picture 5">
            <a:extLst>
              <a:ext uri="{FF2B5EF4-FFF2-40B4-BE49-F238E27FC236}">
                <a16:creationId xmlns:a16="http://schemas.microsoft.com/office/drawing/2014/main" id="{46C1A82E-5557-7B43-9A22-8BB16CB202EA}"/>
              </a:ext>
            </a:extLst>
          </p:cNvPr>
          <p:cNvPicPr>
            <a:picLocks noChangeAspect="1"/>
          </p:cNvPicPr>
          <p:nvPr/>
        </p:nvPicPr>
        <p:blipFill rotWithShape="1">
          <a:blip r:embed="rId4"/>
          <a:srcRect b="52819"/>
          <a:stretch/>
        </p:blipFill>
        <p:spPr>
          <a:xfrm>
            <a:off x="3073832" y="5920831"/>
            <a:ext cx="2256751" cy="945636"/>
          </a:xfrm>
          <a:prstGeom prst="rect">
            <a:avLst/>
          </a:prstGeom>
        </p:spPr>
      </p:pic>
      <p:pic>
        <p:nvPicPr>
          <p:cNvPr id="7" name="Picture 6">
            <a:extLst>
              <a:ext uri="{FF2B5EF4-FFF2-40B4-BE49-F238E27FC236}">
                <a16:creationId xmlns:a16="http://schemas.microsoft.com/office/drawing/2014/main" id="{5112B3E4-616B-8E44-AF6C-0E0ED098FA2C}"/>
              </a:ext>
            </a:extLst>
          </p:cNvPr>
          <p:cNvPicPr>
            <a:picLocks noChangeAspect="1"/>
          </p:cNvPicPr>
          <p:nvPr/>
        </p:nvPicPr>
        <p:blipFill>
          <a:blip r:embed="rId5"/>
          <a:stretch>
            <a:fillRect/>
          </a:stretch>
        </p:blipFill>
        <p:spPr>
          <a:xfrm>
            <a:off x="10064842" y="5919229"/>
            <a:ext cx="2127157" cy="938771"/>
          </a:xfrm>
          <a:prstGeom prst="rect">
            <a:avLst/>
          </a:prstGeom>
        </p:spPr>
      </p:pic>
      <p:pic>
        <p:nvPicPr>
          <p:cNvPr id="8" name="Picture 7">
            <a:extLst>
              <a:ext uri="{FF2B5EF4-FFF2-40B4-BE49-F238E27FC236}">
                <a16:creationId xmlns:a16="http://schemas.microsoft.com/office/drawing/2014/main" id="{8F2B94B2-7539-324D-9F14-8A8E9611D841}"/>
              </a:ext>
            </a:extLst>
          </p:cNvPr>
          <p:cNvPicPr>
            <a:picLocks noChangeAspect="1"/>
          </p:cNvPicPr>
          <p:nvPr/>
        </p:nvPicPr>
        <p:blipFill>
          <a:blip r:embed="rId6"/>
          <a:stretch>
            <a:fillRect/>
          </a:stretch>
        </p:blipFill>
        <p:spPr>
          <a:xfrm>
            <a:off x="7687733" y="5919229"/>
            <a:ext cx="2377110" cy="938771"/>
          </a:xfrm>
          <a:prstGeom prst="rect">
            <a:avLst/>
          </a:prstGeom>
        </p:spPr>
      </p:pic>
      <p:pic>
        <p:nvPicPr>
          <p:cNvPr id="9" name="Picture 8">
            <a:extLst>
              <a:ext uri="{FF2B5EF4-FFF2-40B4-BE49-F238E27FC236}">
                <a16:creationId xmlns:a16="http://schemas.microsoft.com/office/drawing/2014/main" id="{64577365-3E87-7B4F-81B7-7B1092F2116D}"/>
              </a:ext>
            </a:extLst>
          </p:cNvPr>
          <p:cNvPicPr>
            <a:picLocks noChangeAspect="1"/>
          </p:cNvPicPr>
          <p:nvPr/>
        </p:nvPicPr>
        <p:blipFill>
          <a:blip r:embed="rId7"/>
          <a:stretch>
            <a:fillRect/>
          </a:stretch>
        </p:blipFill>
        <p:spPr>
          <a:xfrm>
            <a:off x="5330584" y="5919229"/>
            <a:ext cx="2377110" cy="945635"/>
          </a:xfrm>
          <a:prstGeom prst="rect">
            <a:avLst/>
          </a:prstGeom>
        </p:spPr>
      </p:pic>
      <p:pic>
        <p:nvPicPr>
          <p:cNvPr id="11" name="Picture 10" descr="A picture containing company name&#10;&#10;Description automatically generated">
            <a:extLst>
              <a:ext uri="{FF2B5EF4-FFF2-40B4-BE49-F238E27FC236}">
                <a16:creationId xmlns:a16="http://schemas.microsoft.com/office/drawing/2014/main" id="{63A4CE55-D93E-ED43-A7F6-B1CAC72D6911}"/>
              </a:ext>
            </a:extLst>
          </p:cNvPr>
          <p:cNvPicPr>
            <a:picLocks noChangeAspect="1"/>
          </p:cNvPicPr>
          <p:nvPr/>
        </p:nvPicPr>
        <p:blipFill rotWithShape="1">
          <a:blip r:embed="rId8"/>
          <a:srcRect t="21057" b="17610"/>
          <a:stretch/>
        </p:blipFill>
        <p:spPr>
          <a:xfrm>
            <a:off x="-1" y="5915358"/>
            <a:ext cx="3073833" cy="942642"/>
          </a:xfrm>
          <a:prstGeom prst="rect">
            <a:avLst/>
          </a:prstGeom>
        </p:spPr>
      </p:pic>
      <p:pic>
        <p:nvPicPr>
          <p:cNvPr id="4" name="Picture 3" descr="A logo with green text&#10;&#10;Description automatically generated">
            <a:extLst>
              <a:ext uri="{FF2B5EF4-FFF2-40B4-BE49-F238E27FC236}">
                <a16:creationId xmlns:a16="http://schemas.microsoft.com/office/drawing/2014/main" id="{FD1F72A9-1031-AEEC-3B96-7A5EC1917DF8}"/>
              </a:ext>
            </a:extLst>
          </p:cNvPr>
          <p:cNvPicPr>
            <a:picLocks noChangeAspect="1"/>
          </p:cNvPicPr>
          <p:nvPr/>
        </p:nvPicPr>
        <p:blipFill>
          <a:blip r:embed="rId9"/>
          <a:stretch>
            <a:fillRect/>
          </a:stretch>
        </p:blipFill>
        <p:spPr>
          <a:xfrm>
            <a:off x="263783" y="130053"/>
            <a:ext cx="3126068" cy="1734397"/>
          </a:xfrm>
          <a:prstGeom prst="rect">
            <a:avLst/>
          </a:prstGeom>
        </p:spPr>
      </p:pic>
    </p:spTree>
    <p:extLst>
      <p:ext uri="{BB962C8B-B14F-4D97-AF65-F5344CB8AC3E}">
        <p14:creationId xmlns:p14="http://schemas.microsoft.com/office/powerpoint/2010/main" val="31512095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96ED0-0689-8611-B762-4E8F76055814}"/>
              </a:ext>
            </a:extLst>
          </p:cNvPr>
          <p:cNvSpPr>
            <a:spLocks noGrp="1"/>
          </p:cNvSpPr>
          <p:nvPr>
            <p:ph type="title"/>
          </p:nvPr>
        </p:nvSpPr>
        <p:spPr/>
        <p:txBody>
          <a:bodyPr/>
          <a:lstStyle/>
          <a:p>
            <a:r>
              <a:rPr lang="en-US" dirty="0"/>
              <a:t>What model is best in each situation?</a:t>
            </a:r>
          </a:p>
        </p:txBody>
      </p:sp>
      <p:sp>
        <p:nvSpPr>
          <p:cNvPr id="3" name="Content Placeholder 2">
            <a:extLst>
              <a:ext uri="{FF2B5EF4-FFF2-40B4-BE49-F238E27FC236}">
                <a16:creationId xmlns:a16="http://schemas.microsoft.com/office/drawing/2014/main" id="{181096AC-3F53-C585-F68D-573BF854A087}"/>
              </a:ext>
            </a:extLst>
          </p:cNvPr>
          <p:cNvSpPr>
            <a:spLocks noGrp="1"/>
          </p:cNvSpPr>
          <p:nvPr>
            <p:ph idx="1"/>
          </p:nvPr>
        </p:nvSpPr>
        <p:spPr>
          <a:xfrm>
            <a:off x="838200" y="2005012"/>
            <a:ext cx="10515600" cy="4351338"/>
          </a:xfrm>
        </p:spPr>
        <p:txBody>
          <a:bodyPr>
            <a:normAutofit/>
          </a:bodyPr>
          <a:lstStyle/>
          <a:p>
            <a:pPr marL="0" indent="0">
              <a:buNone/>
            </a:pPr>
            <a:r>
              <a:rPr lang="en-IE" b="1" dirty="0"/>
              <a:t>Single Site</a:t>
            </a:r>
          </a:p>
          <a:p>
            <a:pPr lvl="1">
              <a:buFontTx/>
              <a:buChar char="-"/>
            </a:pPr>
            <a:r>
              <a:rPr lang="en-US" dirty="0"/>
              <a:t>Linear: EIV Linear regression</a:t>
            </a:r>
          </a:p>
          <a:p>
            <a:pPr lvl="1">
              <a:buFontTx/>
              <a:buChar char="-"/>
            </a:pPr>
            <a:r>
              <a:rPr lang="en-US" dirty="0"/>
              <a:t>Hockey Stick: EIV Change point model</a:t>
            </a:r>
          </a:p>
          <a:p>
            <a:pPr lvl="1">
              <a:buFontTx/>
              <a:buChar char="-"/>
            </a:pPr>
            <a:r>
              <a:rPr lang="en-US" dirty="0"/>
              <a:t>Non-Linear Relationship: Use a temporal model, for example EIV Integrated Gaussian Process or NI spline in time.</a:t>
            </a:r>
          </a:p>
          <a:p>
            <a:pPr marL="0" indent="0">
              <a:buNone/>
            </a:pPr>
            <a:r>
              <a:rPr lang="en-IE" b="1" dirty="0"/>
              <a:t>Multiple Sites</a:t>
            </a:r>
            <a:br>
              <a:rPr lang="en-IE" dirty="0"/>
            </a:br>
            <a:r>
              <a:rPr lang="en-IE" dirty="0"/>
              <a:t>Use a </a:t>
            </a:r>
            <a:r>
              <a:rPr lang="en-IE" dirty="0" err="1"/>
              <a:t>spatio</a:t>
            </a:r>
            <a:r>
              <a:rPr lang="en-IE" dirty="0"/>
              <a:t>-temporal model (e.g., NI spline in space-time).</a:t>
            </a:r>
          </a:p>
          <a:p>
            <a:pPr marL="0" indent="0">
              <a:buNone/>
            </a:pPr>
            <a:r>
              <a:rPr lang="en-IE" b="1" dirty="0"/>
              <a:t>Multiple Groups of Sites (Different Drivers)</a:t>
            </a:r>
            <a:br>
              <a:rPr lang="en-IE" dirty="0"/>
            </a:br>
            <a:r>
              <a:rPr lang="en-IE" dirty="0"/>
              <a:t>Use NI GAM decomposition to capture regional, linear local, and non-linear local effects.</a:t>
            </a:r>
            <a:endParaRPr lang="en-US" dirty="0"/>
          </a:p>
        </p:txBody>
      </p:sp>
      <p:sp>
        <p:nvSpPr>
          <p:cNvPr id="4" name="Slide Number Placeholder 3">
            <a:extLst>
              <a:ext uri="{FF2B5EF4-FFF2-40B4-BE49-F238E27FC236}">
                <a16:creationId xmlns:a16="http://schemas.microsoft.com/office/drawing/2014/main" id="{36E38989-FC51-C04D-A5AA-55B14CFDDF6C}"/>
              </a:ext>
            </a:extLst>
          </p:cNvPr>
          <p:cNvSpPr>
            <a:spLocks noGrp="1"/>
          </p:cNvSpPr>
          <p:nvPr>
            <p:ph type="sldNum" sz="quarter" idx="12"/>
          </p:nvPr>
        </p:nvSpPr>
        <p:spPr/>
        <p:txBody>
          <a:bodyPr/>
          <a:lstStyle/>
          <a:p>
            <a:fld id="{E93A800F-86CF-FE48-A666-A6A2FBCDF2C4}" type="slidenum">
              <a:rPr lang="en-US" smtClean="0"/>
              <a:t>10</a:t>
            </a:fld>
            <a:endParaRPr lang="en-US"/>
          </a:p>
        </p:txBody>
      </p:sp>
      <p:sp>
        <p:nvSpPr>
          <p:cNvPr id="5" name="TextBox 4">
            <a:extLst>
              <a:ext uri="{FF2B5EF4-FFF2-40B4-BE49-F238E27FC236}">
                <a16:creationId xmlns:a16="http://schemas.microsoft.com/office/drawing/2014/main" id="{B7417E2D-2E13-FE4F-2356-3D7C88897B1F}"/>
              </a:ext>
            </a:extLst>
          </p:cNvPr>
          <p:cNvSpPr txBox="1"/>
          <p:nvPr/>
        </p:nvSpPr>
        <p:spPr>
          <a:xfrm>
            <a:off x="3483428" y="1386185"/>
            <a:ext cx="4530086" cy="461665"/>
          </a:xfrm>
          <a:prstGeom prst="rect">
            <a:avLst/>
          </a:prstGeom>
          <a:noFill/>
        </p:spPr>
        <p:txBody>
          <a:bodyPr wrap="none" rtlCol="0">
            <a:spAutoFit/>
          </a:bodyPr>
          <a:lstStyle/>
          <a:p>
            <a:r>
              <a:rPr lang="en-US" sz="2400" dirty="0"/>
              <a:t>Always start with a plot of the data</a:t>
            </a:r>
          </a:p>
        </p:txBody>
      </p:sp>
      <p:pic>
        <p:nvPicPr>
          <p:cNvPr id="6" name="Picture 5" descr="A picture containing water, screenshot, sky, azure&#10;&#10;Description automatically generated">
            <a:extLst>
              <a:ext uri="{FF2B5EF4-FFF2-40B4-BE49-F238E27FC236}">
                <a16:creationId xmlns:a16="http://schemas.microsoft.com/office/drawing/2014/main" id="{70B306F5-46AF-E520-E304-678AA4910CEB}"/>
              </a:ext>
            </a:extLst>
          </p:cNvPr>
          <p:cNvPicPr>
            <a:picLocks noChangeAspect="1"/>
          </p:cNvPicPr>
          <p:nvPr/>
        </p:nvPicPr>
        <p:blipFill>
          <a:blip r:embed="rId2"/>
          <a:stretch>
            <a:fillRect/>
          </a:stretch>
        </p:blipFill>
        <p:spPr>
          <a:xfrm>
            <a:off x="9965198" y="501650"/>
            <a:ext cx="1387087" cy="1626525"/>
          </a:xfrm>
          <a:prstGeom prst="rect">
            <a:avLst/>
          </a:prstGeom>
        </p:spPr>
      </p:pic>
    </p:spTree>
    <p:extLst>
      <p:ext uri="{BB962C8B-B14F-4D97-AF65-F5344CB8AC3E}">
        <p14:creationId xmlns:p14="http://schemas.microsoft.com/office/powerpoint/2010/main" val="36828418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03636D-43B9-B9C8-A567-0649BC1150F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484F16-D4E6-F06E-C804-9D23949EE5F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A800F-86CF-FE48-A666-A6A2FBCDF2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6" name="Diagram 5">
            <a:extLst>
              <a:ext uri="{FF2B5EF4-FFF2-40B4-BE49-F238E27FC236}">
                <a16:creationId xmlns:a16="http://schemas.microsoft.com/office/drawing/2014/main" id="{10B9C68F-C4ED-86BA-8D2F-3CBA7457DC47}"/>
              </a:ext>
            </a:extLst>
          </p:cNvPr>
          <p:cNvGraphicFramePr/>
          <p:nvPr>
            <p:extLst>
              <p:ext uri="{D42A27DB-BD31-4B8C-83A1-F6EECF244321}">
                <p14:modId xmlns:p14="http://schemas.microsoft.com/office/powerpoint/2010/main" val="2305797801"/>
              </p:ext>
            </p:extLst>
          </p:nvPr>
        </p:nvGraphicFramePr>
        <p:xfrm>
          <a:off x="629393" y="332509"/>
          <a:ext cx="10724408" cy="6139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0D4FBA1E-19CE-30E4-B7C9-48A18D47101E}"/>
              </a:ext>
            </a:extLst>
          </p:cNvPr>
          <p:cNvSpPr txBox="1"/>
          <p:nvPr/>
        </p:nvSpPr>
        <p:spPr>
          <a:xfrm>
            <a:off x="2291486" y="2711660"/>
            <a:ext cx="2268470" cy="1200329"/>
          </a:xfrm>
          <a:prstGeom prst="rect">
            <a:avLst/>
          </a:prstGeom>
          <a:solidFill>
            <a:schemeClr val="accent3">
              <a:alpha val="59984"/>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Calibri" panose="020F0502020204030204"/>
                <a:ea typeface="+mn-ea"/>
                <a:cs typeface="+mn-cs"/>
              </a:rPr>
              <a:t>Our approach for Modelling RSL change</a:t>
            </a:r>
          </a:p>
        </p:txBody>
      </p:sp>
    </p:spTree>
    <p:extLst>
      <p:ext uri="{BB962C8B-B14F-4D97-AF65-F5344CB8AC3E}">
        <p14:creationId xmlns:p14="http://schemas.microsoft.com/office/powerpoint/2010/main" val="4053219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541D7-3E23-9D61-2A12-0A2D9900048C}"/>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26FD747-A053-B77F-C263-504C4D330EE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A800F-86CF-FE48-A666-A6A2FBCDF2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6" name="Diagram 5">
            <a:extLst>
              <a:ext uri="{FF2B5EF4-FFF2-40B4-BE49-F238E27FC236}">
                <a16:creationId xmlns:a16="http://schemas.microsoft.com/office/drawing/2014/main" id="{9F0C2F65-8E04-CD90-7F35-B9D3489C6CED}"/>
              </a:ext>
            </a:extLst>
          </p:cNvPr>
          <p:cNvGraphicFramePr/>
          <p:nvPr>
            <p:extLst>
              <p:ext uri="{D42A27DB-BD31-4B8C-83A1-F6EECF244321}">
                <p14:modId xmlns:p14="http://schemas.microsoft.com/office/powerpoint/2010/main" val="2899079195"/>
              </p:ext>
            </p:extLst>
          </p:nvPr>
        </p:nvGraphicFramePr>
        <p:xfrm>
          <a:off x="291294" y="604910"/>
          <a:ext cx="8205117" cy="5101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22D9A435-108E-B7B1-1601-5486C4C40B0E}"/>
              </a:ext>
            </a:extLst>
          </p:cNvPr>
          <p:cNvSpPr txBox="1"/>
          <p:nvPr/>
        </p:nvSpPr>
        <p:spPr>
          <a:xfrm>
            <a:off x="1311996" y="2588455"/>
            <a:ext cx="1965777" cy="1200329"/>
          </a:xfrm>
          <a:prstGeom prst="rect">
            <a:avLst/>
          </a:prstGeom>
          <a:solidFill>
            <a:schemeClr val="accent3">
              <a:alpha val="59984"/>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Calibri" panose="020F0502020204030204"/>
                <a:ea typeface="+mn-ea"/>
                <a:cs typeface="+mn-cs"/>
              </a:rPr>
              <a:t>Our approach for Modelling RSL change</a:t>
            </a:r>
          </a:p>
        </p:txBody>
      </p:sp>
      <p:pic>
        <p:nvPicPr>
          <p:cNvPr id="3" name="Picture 2">
            <a:extLst>
              <a:ext uri="{FF2B5EF4-FFF2-40B4-BE49-F238E27FC236}">
                <a16:creationId xmlns:a16="http://schemas.microsoft.com/office/drawing/2014/main" id="{836CC163-276E-1683-B373-DB67DDEA2995}"/>
              </a:ext>
            </a:extLst>
          </p:cNvPr>
          <p:cNvPicPr>
            <a:picLocks noChangeAspect="1"/>
          </p:cNvPicPr>
          <p:nvPr/>
        </p:nvPicPr>
        <p:blipFill rotWithShape="1">
          <a:blip r:embed="rId8">
            <a:extLst>
              <a:ext uri="{28A0092B-C50C-407E-A947-70E740481C1C}">
                <a14:useLocalDpi xmlns:a14="http://schemas.microsoft.com/office/drawing/2010/main" val="0"/>
              </a:ext>
            </a:extLst>
          </a:blip>
          <a:srcRect l="7554" t="1059" r="53314"/>
          <a:stretch/>
        </p:blipFill>
        <p:spPr bwMode="auto">
          <a:xfrm>
            <a:off x="7220854" y="148100"/>
            <a:ext cx="4679852" cy="66561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026011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BA4B3-183E-8782-28E3-DC547E3D81CD}"/>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9B7BD93-4768-C0DE-C125-5A6BE5092B21}"/>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A800F-86CF-FE48-A666-A6A2FBCDF2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6" name="Diagram 5">
            <a:extLst>
              <a:ext uri="{FF2B5EF4-FFF2-40B4-BE49-F238E27FC236}">
                <a16:creationId xmlns:a16="http://schemas.microsoft.com/office/drawing/2014/main" id="{9BE1C41D-839B-E655-C890-7E62FDF251A8}"/>
              </a:ext>
            </a:extLst>
          </p:cNvPr>
          <p:cNvGraphicFramePr/>
          <p:nvPr>
            <p:extLst>
              <p:ext uri="{D42A27DB-BD31-4B8C-83A1-F6EECF244321}">
                <p14:modId xmlns:p14="http://schemas.microsoft.com/office/powerpoint/2010/main" val="1077554574"/>
              </p:ext>
            </p:extLst>
          </p:nvPr>
        </p:nvGraphicFramePr>
        <p:xfrm>
          <a:off x="546266" y="225631"/>
          <a:ext cx="7894350" cy="60326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997B9348-2D90-7082-7C47-3E2523C0EBE6}"/>
              </a:ext>
            </a:extLst>
          </p:cNvPr>
          <p:cNvSpPr/>
          <p:nvPr/>
        </p:nvSpPr>
        <p:spPr>
          <a:xfrm>
            <a:off x="11068793" y="6044583"/>
            <a:ext cx="44275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[5]</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69AD8B74-DA29-E4B3-8685-18F572EFBAA7}"/>
              </a:ext>
            </a:extLst>
          </p:cNvPr>
          <p:cNvSpPr txBox="1"/>
          <p:nvPr/>
        </p:nvSpPr>
        <p:spPr>
          <a:xfrm>
            <a:off x="856581" y="2641798"/>
            <a:ext cx="2268470" cy="1200329"/>
          </a:xfrm>
          <a:prstGeom prst="rect">
            <a:avLst/>
          </a:prstGeom>
          <a:solidFill>
            <a:schemeClr val="accent3">
              <a:alpha val="59984"/>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Calibri" panose="020F0502020204030204"/>
                <a:ea typeface="+mn-ea"/>
                <a:cs typeface="+mn-cs"/>
              </a:rPr>
              <a:t>Our approach for Modelling RSL change</a:t>
            </a:r>
          </a:p>
        </p:txBody>
      </p:sp>
    </p:spTree>
    <p:extLst>
      <p:ext uri="{BB962C8B-B14F-4D97-AF65-F5344CB8AC3E}">
        <p14:creationId xmlns:p14="http://schemas.microsoft.com/office/powerpoint/2010/main" val="39231488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562E4D-335E-61F4-BCF9-86477A53C83A}"/>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0A5A2D6-27AE-ADFF-6349-3F8352D2A342}"/>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A800F-86CF-FE48-A666-A6A2FBCDF2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6" name="Diagram 5">
            <a:extLst>
              <a:ext uri="{FF2B5EF4-FFF2-40B4-BE49-F238E27FC236}">
                <a16:creationId xmlns:a16="http://schemas.microsoft.com/office/drawing/2014/main" id="{6F7CBD01-6BC1-3C68-C51A-A882130EA02F}"/>
              </a:ext>
            </a:extLst>
          </p:cNvPr>
          <p:cNvGraphicFramePr/>
          <p:nvPr>
            <p:extLst>
              <p:ext uri="{D42A27DB-BD31-4B8C-83A1-F6EECF244321}">
                <p14:modId xmlns:p14="http://schemas.microsoft.com/office/powerpoint/2010/main" val="1261183625"/>
              </p:ext>
            </p:extLst>
          </p:nvPr>
        </p:nvGraphicFramePr>
        <p:xfrm>
          <a:off x="546266" y="225631"/>
          <a:ext cx="7894350" cy="60326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FF13C93F-E940-20EF-12C9-FA7B2CCE3DCB}"/>
              </a:ext>
            </a:extLst>
          </p:cNvPr>
          <p:cNvSpPr/>
          <p:nvPr/>
        </p:nvSpPr>
        <p:spPr>
          <a:xfrm>
            <a:off x="11068793" y="6044583"/>
            <a:ext cx="44275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E" sz="1800" b="0" i="0" u="none" strike="noStrike" kern="1200" cap="none" spc="0" normalizeH="0" baseline="0" noProof="0" dirty="0">
                <a:ln>
                  <a:noFill/>
                </a:ln>
                <a:solidFill>
                  <a:prstClr val="black"/>
                </a:solidFill>
                <a:effectLst/>
                <a:uLnTx/>
                <a:uFillTx/>
                <a:latin typeface="Calibri" panose="020F0502020204030204"/>
                <a:ea typeface="+mn-ea"/>
                <a:cs typeface="+mn-cs"/>
              </a:rPr>
              <a:t>[5]</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D7C4AA1B-4C05-B3BC-5F5C-3272F3B1EF35}"/>
              </a:ext>
            </a:extLst>
          </p:cNvPr>
          <p:cNvSpPr txBox="1"/>
          <p:nvPr/>
        </p:nvSpPr>
        <p:spPr>
          <a:xfrm>
            <a:off x="856581" y="2641798"/>
            <a:ext cx="2268470" cy="1200329"/>
          </a:xfrm>
          <a:prstGeom prst="rect">
            <a:avLst/>
          </a:prstGeom>
          <a:solidFill>
            <a:schemeClr val="accent3">
              <a:alpha val="59984"/>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Calibri" panose="020F0502020204030204"/>
                <a:ea typeface="+mn-ea"/>
                <a:cs typeface="+mn-cs"/>
              </a:rPr>
              <a:t>Our approach for Modelling RSL change</a:t>
            </a:r>
          </a:p>
        </p:txBody>
      </p:sp>
      <p:pic>
        <p:nvPicPr>
          <p:cNvPr id="7" name="Picture 6">
            <a:extLst>
              <a:ext uri="{FF2B5EF4-FFF2-40B4-BE49-F238E27FC236}">
                <a16:creationId xmlns:a16="http://schemas.microsoft.com/office/drawing/2014/main" id="{50C0567A-0CE8-E80F-0632-7B101E66F3D9}"/>
              </a:ext>
            </a:extLst>
          </p:cNvPr>
          <p:cNvPicPr>
            <a:picLocks noChangeAspect="1"/>
          </p:cNvPicPr>
          <p:nvPr/>
        </p:nvPicPr>
        <p:blipFill>
          <a:blip r:embed="rId8"/>
          <a:stretch>
            <a:fillRect/>
          </a:stretch>
        </p:blipFill>
        <p:spPr>
          <a:xfrm>
            <a:off x="6496572" y="1122924"/>
            <a:ext cx="5207000" cy="762000"/>
          </a:xfrm>
          <a:prstGeom prst="rect">
            <a:avLst/>
          </a:prstGeom>
        </p:spPr>
      </p:pic>
      <p:pic>
        <p:nvPicPr>
          <p:cNvPr id="8" name="Picture 7">
            <a:extLst>
              <a:ext uri="{FF2B5EF4-FFF2-40B4-BE49-F238E27FC236}">
                <a16:creationId xmlns:a16="http://schemas.microsoft.com/office/drawing/2014/main" id="{549423F6-7E9F-4A54-BDC4-5EAF14CD8D3D}"/>
              </a:ext>
            </a:extLst>
          </p:cNvPr>
          <p:cNvPicPr>
            <a:picLocks noChangeAspect="1"/>
          </p:cNvPicPr>
          <p:nvPr/>
        </p:nvPicPr>
        <p:blipFill>
          <a:blip r:embed="rId9"/>
          <a:stretch>
            <a:fillRect/>
          </a:stretch>
        </p:blipFill>
        <p:spPr>
          <a:xfrm>
            <a:off x="6532638" y="1884924"/>
            <a:ext cx="5493419" cy="955855"/>
          </a:xfrm>
          <a:prstGeom prst="rect">
            <a:avLst/>
          </a:prstGeom>
        </p:spPr>
      </p:pic>
      <p:sp>
        <p:nvSpPr>
          <p:cNvPr id="11" name="TextBox 10">
            <a:extLst>
              <a:ext uri="{FF2B5EF4-FFF2-40B4-BE49-F238E27FC236}">
                <a16:creationId xmlns:a16="http://schemas.microsoft.com/office/drawing/2014/main" id="{4BB8A251-53F8-64F8-4149-C32E2460E24E}"/>
              </a:ext>
            </a:extLst>
          </p:cNvPr>
          <p:cNvSpPr txBox="1"/>
          <p:nvPr/>
        </p:nvSpPr>
        <p:spPr>
          <a:xfrm>
            <a:off x="6914262" y="599704"/>
            <a:ext cx="2733890" cy="523220"/>
          </a:xfrm>
          <a:prstGeom prst="rect">
            <a:avLst/>
          </a:prstGeom>
          <a:noFill/>
        </p:spPr>
        <p:txBody>
          <a:bodyPr wrap="none" rtlCol="0">
            <a:spAutoFit/>
          </a:bodyPr>
          <a:lstStyle/>
          <a:p>
            <a:r>
              <a:rPr lang="en-US" sz="2800" b="1" dirty="0"/>
              <a:t>Gaussian Process</a:t>
            </a:r>
          </a:p>
        </p:txBody>
      </p:sp>
      <mc:AlternateContent xmlns:mc="http://schemas.openxmlformats.org/markup-compatibility/2006">
        <mc:Choice xmlns:p14="http://schemas.microsoft.com/office/powerpoint/2010/main" Requires="p14">
          <p:contentPart p14:bwMode="auto" r:id="rId10">
            <p14:nvContentPartPr>
              <p14:cNvPr id="18" name="Ink 17">
                <a:extLst>
                  <a:ext uri="{FF2B5EF4-FFF2-40B4-BE49-F238E27FC236}">
                    <a16:creationId xmlns:a16="http://schemas.microsoft.com/office/drawing/2014/main" id="{3022D420-9457-2A1B-4ECE-0BB2082758A2}"/>
                  </a:ext>
                </a:extLst>
              </p14:cNvPr>
              <p14:cNvContentPartPr/>
              <p14:nvPr/>
            </p14:nvContentPartPr>
            <p14:xfrm>
              <a:off x="10754143" y="2400497"/>
              <a:ext cx="487800" cy="248400"/>
            </p14:xfrm>
          </p:contentPart>
        </mc:Choice>
        <mc:Fallback>
          <p:pic>
            <p:nvPicPr>
              <p:cNvPr id="18" name="Ink 17">
                <a:extLst>
                  <a:ext uri="{FF2B5EF4-FFF2-40B4-BE49-F238E27FC236}">
                    <a16:creationId xmlns:a16="http://schemas.microsoft.com/office/drawing/2014/main" id="{3022D420-9457-2A1B-4ECE-0BB2082758A2}"/>
                  </a:ext>
                </a:extLst>
              </p:cNvPr>
              <p:cNvPicPr/>
              <p:nvPr/>
            </p:nvPicPr>
            <p:blipFill>
              <a:blip r:embed="rId11"/>
              <a:stretch>
                <a:fillRect/>
              </a:stretch>
            </p:blipFill>
            <p:spPr>
              <a:xfrm>
                <a:off x="10745143" y="2391857"/>
                <a:ext cx="505440" cy="26604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0" name="Ink 19">
                <a:extLst>
                  <a:ext uri="{FF2B5EF4-FFF2-40B4-BE49-F238E27FC236}">
                    <a16:creationId xmlns:a16="http://schemas.microsoft.com/office/drawing/2014/main" id="{1B42808A-35A9-522D-4842-5BAD409EEB4A}"/>
                  </a:ext>
                </a:extLst>
              </p14:cNvPr>
              <p14:cNvContentPartPr/>
              <p14:nvPr/>
            </p14:nvContentPartPr>
            <p14:xfrm>
              <a:off x="9160063" y="2366657"/>
              <a:ext cx="478440" cy="269280"/>
            </p14:xfrm>
          </p:contentPart>
        </mc:Choice>
        <mc:Fallback>
          <p:pic>
            <p:nvPicPr>
              <p:cNvPr id="20" name="Ink 19">
                <a:extLst>
                  <a:ext uri="{FF2B5EF4-FFF2-40B4-BE49-F238E27FC236}">
                    <a16:creationId xmlns:a16="http://schemas.microsoft.com/office/drawing/2014/main" id="{1B42808A-35A9-522D-4842-5BAD409EEB4A}"/>
                  </a:ext>
                </a:extLst>
              </p:cNvPr>
              <p:cNvPicPr/>
              <p:nvPr/>
            </p:nvPicPr>
            <p:blipFill>
              <a:blip r:embed="rId13"/>
              <a:stretch>
                <a:fillRect/>
              </a:stretch>
            </p:blipFill>
            <p:spPr>
              <a:xfrm>
                <a:off x="9151423" y="2357657"/>
                <a:ext cx="496080" cy="286920"/>
              </a:xfrm>
              <a:prstGeom prst="rect">
                <a:avLst/>
              </a:prstGeom>
            </p:spPr>
          </p:pic>
        </mc:Fallback>
      </mc:AlternateContent>
      <p:sp>
        <p:nvSpPr>
          <p:cNvPr id="21" name="TextBox 20">
            <a:extLst>
              <a:ext uri="{FF2B5EF4-FFF2-40B4-BE49-F238E27FC236}">
                <a16:creationId xmlns:a16="http://schemas.microsoft.com/office/drawing/2014/main" id="{1A4EE24C-6022-2988-1EA6-A04FAC2FF416}"/>
              </a:ext>
            </a:extLst>
          </p:cNvPr>
          <p:cNvSpPr txBox="1"/>
          <p:nvPr/>
        </p:nvSpPr>
        <p:spPr>
          <a:xfrm>
            <a:off x="6701453" y="2646924"/>
            <a:ext cx="1657120" cy="369332"/>
          </a:xfrm>
          <a:prstGeom prst="rect">
            <a:avLst/>
          </a:prstGeom>
          <a:noFill/>
          <a:ln w="28575">
            <a:solidFill>
              <a:schemeClr val="accent2"/>
            </a:solidFill>
          </a:ln>
        </p:spPr>
        <p:txBody>
          <a:bodyPr wrap="none" rtlCol="0">
            <a:spAutoFit/>
          </a:bodyPr>
          <a:lstStyle/>
          <a:p>
            <a:r>
              <a:rPr lang="en-IE" dirty="0"/>
              <a:t>Spatial variance</a:t>
            </a:r>
            <a:endParaRPr lang="en-US" dirty="0"/>
          </a:p>
        </p:txBody>
      </p:sp>
      <p:sp>
        <p:nvSpPr>
          <p:cNvPr id="22" name="TextBox 21">
            <a:extLst>
              <a:ext uri="{FF2B5EF4-FFF2-40B4-BE49-F238E27FC236}">
                <a16:creationId xmlns:a16="http://schemas.microsoft.com/office/drawing/2014/main" id="{4FD3772B-AB7E-4D4A-942B-1ECA951056D4}"/>
              </a:ext>
            </a:extLst>
          </p:cNvPr>
          <p:cNvSpPr txBox="1"/>
          <p:nvPr/>
        </p:nvSpPr>
        <p:spPr>
          <a:xfrm>
            <a:off x="9100072" y="2693090"/>
            <a:ext cx="3060622" cy="646331"/>
          </a:xfrm>
          <a:prstGeom prst="rect">
            <a:avLst/>
          </a:prstGeom>
          <a:noFill/>
          <a:ln w="28575">
            <a:solidFill>
              <a:schemeClr val="accent4"/>
            </a:solidFill>
          </a:ln>
        </p:spPr>
        <p:txBody>
          <a:bodyPr wrap="square" rtlCol="0">
            <a:spAutoFit/>
          </a:bodyPr>
          <a:lstStyle/>
          <a:p>
            <a:r>
              <a:rPr lang="en-IE" dirty="0"/>
              <a:t>Spatial range (controls decay with distance)</a:t>
            </a:r>
            <a:endParaRPr lang="en-US" dirty="0"/>
          </a:p>
        </p:txBody>
      </p:sp>
      <mc:AlternateContent xmlns:mc="http://schemas.openxmlformats.org/markup-compatibility/2006">
        <mc:Choice xmlns:p14="http://schemas.microsoft.com/office/powerpoint/2010/main" Requires="p14">
          <p:contentPart p14:bwMode="auto" r:id="rId14">
            <p14:nvContentPartPr>
              <p14:cNvPr id="23" name="Ink 22">
                <a:extLst>
                  <a:ext uri="{FF2B5EF4-FFF2-40B4-BE49-F238E27FC236}">
                    <a16:creationId xmlns:a16="http://schemas.microsoft.com/office/drawing/2014/main" id="{89292E3C-562C-11FF-4DAC-AD86F3C34361}"/>
                  </a:ext>
                </a:extLst>
              </p14:cNvPr>
              <p14:cNvContentPartPr/>
              <p14:nvPr/>
            </p14:nvContentPartPr>
            <p14:xfrm>
              <a:off x="7957303" y="2078297"/>
              <a:ext cx="326160" cy="485640"/>
            </p14:xfrm>
          </p:contentPart>
        </mc:Choice>
        <mc:Fallback>
          <p:pic>
            <p:nvPicPr>
              <p:cNvPr id="23" name="Ink 22">
                <a:extLst>
                  <a:ext uri="{FF2B5EF4-FFF2-40B4-BE49-F238E27FC236}">
                    <a16:creationId xmlns:a16="http://schemas.microsoft.com/office/drawing/2014/main" id="{89292E3C-562C-11FF-4DAC-AD86F3C34361}"/>
                  </a:ext>
                </a:extLst>
              </p:cNvPr>
              <p:cNvPicPr/>
              <p:nvPr/>
            </p:nvPicPr>
            <p:blipFill>
              <a:blip r:embed="rId15"/>
              <a:stretch>
                <a:fillRect/>
              </a:stretch>
            </p:blipFill>
            <p:spPr>
              <a:xfrm>
                <a:off x="7948663" y="2069657"/>
                <a:ext cx="343800" cy="503280"/>
              </a:xfrm>
              <a:prstGeom prst="rect">
                <a:avLst/>
              </a:prstGeom>
            </p:spPr>
          </p:pic>
        </mc:Fallback>
      </mc:AlternateContent>
      <p:pic>
        <p:nvPicPr>
          <p:cNvPr id="24" name="Picture 23">
            <a:extLst>
              <a:ext uri="{FF2B5EF4-FFF2-40B4-BE49-F238E27FC236}">
                <a16:creationId xmlns:a16="http://schemas.microsoft.com/office/drawing/2014/main" id="{CDF89DAD-D221-10DA-AE9B-DF03F453EE09}"/>
              </a:ext>
            </a:extLst>
          </p:cNvPr>
          <p:cNvPicPr>
            <a:picLocks noChangeAspect="1"/>
          </p:cNvPicPr>
          <p:nvPr/>
        </p:nvPicPr>
        <p:blipFill>
          <a:blip r:embed="rId16"/>
          <a:stretch>
            <a:fillRect/>
          </a:stretch>
        </p:blipFill>
        <p:spPr>
          <a:xfrm>
            <a:off x="6603151" y="3602779"/>
            <a:ext cx="4927600" cy="1041400"/>
          </a:xfrm>
          <a:prstGeom prst="rect">
            <a:avLst/>
          </a:prstGeom>
        </p:spPr>
      </p:pic>
      <p:sp>
        <p:nvSpPr>
          <p:cNvPr id="26" name="TextBox 25">
            <a:extLst>
              <a:ext uri="{FF2B5EF4-FFF2-40B4-BE49-F238E27FC236}">
                <a16:creationId xmlns:a16="http://schemas.microsoft.com/office/drawing/2014/main" id="{FA6E9005-4807-44D8-79A3-B71714ECD3EF}"/>
              </a:ext>
            </a:extLst>
          </p:cNvPr>
          <p:cNvSpPr txBox="1"/>
          <p:nvPr/>
        </p:nvSpPr>
        <p:spPr>
          <a:xfrm>
            <a:off x="7391015" y="4468082"/>
            <a:ext cx="1219585" cy="646331"/>
          </a:xfrm>
          <a:prstGeom prst="rect">
            <a:avLst/>
          </a:prstGeom>
          <a:noFill/>
          <a:ln w="28575">
            <a:solidFill>
              <a:schemeClr val="accent6"/>
            </a:solidFill>
          </a:ln>
        </p:spPr>
        <p:txBody>
          <a:bodyPr wrap="square">
            <a:spAutoFit/>
          </a:bodyPr>
          <a:lstStyle/>
          <a:p>
            <a:r>
              <a:rPr lang="en-IE" dirty="0"/>
              <a:t>Temporal variance</a:t>
            </a:r>
            <a:endParaRPr lang="en-US" dirty="0"/>
          </a:p>
        </p:txBody>
      </p:sp>
      <p:sp>
        <p:nvSpPr>
          <p:cNvPr id="27" name="TextBox 26">
            <a:extLst>
              <a:ext uri="{FF2B5EF4-FFF2-40B4-BE49-F238E27FC236}">
                <a16:creationId xmlns:a16="http://schemas.microsoft.com/office/drawing/2014/main" id="{D57CFF9A-12B2-5797-2557-4A43915D5593}"/>
              </a:ext>
            </a:extLst>
          </p:cNvPr>
          <p:cNvSpPr txBox="1"/>
          <p:nvPr/>
        </p:nvSpPr>
        <p:spPr>
          <a:xfrm>
            <a:off x="9793184" y="4552950"/>
            <a:ext cx="1839686" cy="923330"/>
          </a:xfrm>
          <a:prstGeom prst="rect">
            <a:avLst/>
          </a:prstGeom>
          <a:noFill/>
          <a:ln w="28575">
            <a:solidFill>
              <a:schemeClr val="accent5"/>
            </a:solidFill>
          </a:ln>
        </p:spPr>
        <p:txBody>
          <a:bodyPr wrap="square" rtlCol="0">
            <a:spAutoFit/>
          </a:bodyPr>
          <a:lstStyle/>
          <a:p>
            <a:r>
              <a:rPr lang="en-IE" dirty="0"/>
              <a:t>Temporal length scale (controls smoothness)</a:t>
            </a:r>
            <a:endParaRPr lang="en-US" dirty="0"/>
          </a:p>
        </p:txBody>
      </p:sp>
      <mc:AlternateContent xmlns:mc="http://schemas.openxmlformats.org/markup-compatibility/2006">
        <mc:Choice xmlns:p14="http://schemas.microsoft.com/office/powerpoint/2010/main" Requires="p14">
          <p:contentPart p14:bwMode="auto" r:id="rId17">
            <p14:nvContentPartPr>
              <p14:cNvPr id="28" name="Ink 27">
                <a:extLst>
                  <a:ext uri="{FF2B5EF4-FFF2-40B4-BE49-F238E27FC236}">
                    <a16:creationId xmlns:a16="http://schemas.microsoft.com/office/drawing/2014/main" id="{0A10DA85-F4B9-C203-F0D5-6142077C0ACB}"/>
                  </a:ext>
                </a:extLst>
              </p14:cNvPr>
              <p14:cNvContentPartPr/>
              <p14:nvPr/>
            </p14:nvContentPartPr>
            <p14:xfrm>
              <a:off x="8265103" y="3678857"/>
              <a:ext cx="428400" cy="653040"/>
            </p14:xfrm>
          </p:contentPart>
        </mc:Choice>
        <mc:Fallback>
          <p:pic>
            <p:nvPicPr>
              <p:cNvPr id="28" name="Ink 27">
                <a:extLst>
                  <a:ext uri="{FF2B5EF4-FFF2-40B4-BE49-F238E27FC236}">
                    <a16:creationId xmlns:a16="http://schemas.microsoft.com/office/drawing/2014/main" id="{0A10DA85-F4B9-C203-F0D5-6142077C0ACB}"/>
                  </a:ext>
                </a:extLst>
              </p:cNvPr>
              <p:cNvPicPr/>
              <p:nvPr/>
            </p:nvPicPr>
            <p:blipFill>
              <a:blip r:embed="rId18"/>
              <a:stretch>
                <a:fillRect/>
              </a:stretch>
            </p:blipFill>
            <p:spPr>
              <a:xfrm>
                <a:off x="8256463" y="3670217"/>
                <a:ext cx="446040" cy="6706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29" name="Ink 28">
                <a:extLst>
                  <a:ext uri="{FF2B5EF4-FFF2-40B4-BE49-F238E27FC236}">
                    <a16:creationId xmlns:a16="http://schemas.microsoft.com/office/drawing/2014/main" id="{1059C74C-BEBA-ACDB-55C8-E39C23ACF313}"/>
                  </a:ext>
                </a:extLst>
              </p14:cNvPr>
              <p14:cNvContentPartPr/>
              <p14:nvPr/>
            </p14:nvContentPartPr>
            <p14:xfrm>
              <a:off x="9719503" y="4013297"/>
              <a:ext cx="407520" cy="442800"/>
            </p14:xfrm>
          </p:contentPart>
        </mc:Choice>
        <mc:Fallback>
          <p:pic>
            <p:nvPicPr>
              <p:cNvPr id="29" name="Ink 28">
                <a:extLst>
                  <a:ext uri="{FF2B5EF4-FFF2-40B4-BE49-F238E27FC236}">
                    <a16:creationId xmlns:a16="http://schemas.microsoft.com/office/drawing/2014/main" id="{1059C74C-BEBA-ACDB-55C8-E39C23ACF313}"/>
                  </a:ext>
                </a:extLst>
              </p:cNvPr>
              <p:cNvPicPr/>
              <p:nvPr/>
            </p:nvPicPr>
            <p:blipFill>
              <a:blip r:embed="rId20"/>
              <a:stretch>
                <a:fillRect/>
              </a:stretch>
            </p:blipFill>
            <p:spPr>
              <a:xfrm>
                <a:off x="9710503" y="4004297"/>
                <a:ext cx="425160" cy="46044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31" name="Ink 30">
                <a:extLst>
                  <a:ext uri="{FF2B5EF4-FFF2-40B4-BE49-F238E27FC236}">
                    <a16:creationId xmlns:a16="http://schemas.microsoft.com/office/drawing/2014/main" id="{966A6270-BFBE-82FC-1775-B8F0134AED68}"/>
                  </a:ext>
                </a:extLst>
              </p14:cNvPr>
              <p14:cNvContentPartPr/>
              <p14:nvPr/>
            </p14:nvContentPartPr>
            <p14:xfrm>
              <a:off x="5632783" y="905417"/>
              <a:ext cx="878760" cy="2140200"/>
            </p14:xfrm>
          </p:contentPart>
        </mc:Choice>
        <mc:Fallback>
          <p:pic>
            <p:nvPicPr>
              <p:cNvPr id="31" name="Ink 30">
                <a:extLst>
                  <a:ext uri="{FF2B5EF4-FFF2-40B4-BE49-F238E27FC236}">
                    <a16:creationId xmlns:a16="http://schemas.microsoft.com/office/drawing/2014/main" id="{966A6270-BFBE-82FC-1775-B8F0134AED68}"/>
                  </a:ext>
                </a:extLst>
              </p:cNvPr>
              <p:cNvPicPr/>
              <p:nvPr/>
            </p:nvPicPr>
            <p:blipFill>
              <a:blip r:embed="rId22"/>
              <a:stretch>
                <a:fillRect/>
              </a:stretch>
            </p:blipFill>
            <p:spPr>
              <a:xfrm>
                <a:off x="5624143" y="896417"/>
                <a:ext cx="896400" cy="21578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32" name="Ink 31">
                <a:extLst>
                  <a:ext uri="{FF2B5EF4-FFF2-40B4-BE49-F238E27FC236}">
                    <a16:creationId xmlns:a16="http://schemas.microsoft.com/office/drawing/2014/main" id="{28F009F2-37DA-B5FB-D4B8-A18BA9F84C0A}"/>
                  </a:ext>
                </a:extLst>
              </p14:cNvPr>
              <p14:cNvContentPartPr/>
              <p14:nvPr/>
            </p14:nvContentPartPr>
            <p14:xfrm>
              <a:off x="8385552" y="2362632"/>
              <a:ext cx="564120" cy="311760"/>
            </p14:xfrm>
          </p:contentPart>
        </mc:Choice>
        <mc:Fallback>
          <p:pic>
            <p:nvPicPr>
              <p:cNvPr id="32" name="Ink 31">
                <a:extLst>
                  <a:ext uri="{FF2B5EF4-FFF2-40B4-BE49-F238E27FC236}">
                    <a16:creationId xmlns:a16="http://schemas.microsoft.com/office/drawing/2014/main" id="{28F009F2-37DA-B5FB-D4B8-A18BA9F84C0A}"/>
                  </a:ext>
                </a:extLst>
              </p:cNvPr>
              <p:cNvPicPr/>
              <p:nvPr/>
            </p:nvPicPr>
            <p:blipFill>
              <a:blip r:embed="rId24"/>
              <a:stretch>
                <a:fillRect/>
              </a:stretch>
            </p:blipFill>
            <p:spPr>
              <a:xfrm>
                <a:off x="8376552" y="2353632"/>
                <a:ext cx="581760" cy="329400"/>
              </a:xfrm>
              <a:prstGeom prst="rect">
                <a:avLst/>
              </a:prstGeom>
            </p:spPr>
          </p:pic>
        </mc:Fallback>
      </mc:AlternateContent>
      <p:sp>
        <p:nvSpPr>
          <p:cNvPr id="33" name="TextBox 32">
            <a:extLst>
              <a:ext uri="{FF2B5EF4-FFF2-40B4-BE49-F238E27FC236}">
                <a16:creationId xmlns:a16="http://schemas.microsoft.com/office/drawing/2014/main" id="{43BA901D-1A75-6EEA-170B-1B76DBA7D5FC}"/>
              </a:ext>
            </a:extLst>
          </p:cNvPr>
          <p:cNvSpPr txBox="1"/>
          <p:nvPr/>
        </p:nvSpPr>
        <p:spPr>
          <a:xfrm>
            <a:off x="7615652" y="3155338"/>
            <a:ext cx="1334020" cy="369332"/>
          </a:xfrm>
          <a:prstGeom prst="rect">
            <a:avLst/>
          </a:prstGeom>
          <a:noFill/>
          <a:ln w="28575">
            <a:solidFill>
              <a:srgbClr val="7030A0"/>
            </a:solidFill>
          </a:ln>
        </p:spPr>
        <p:txBody>
          <a:bodyPr wrap="none" rtlCol="0">
            <a:spAutoFit/>
          </a:bodyPr>
          <a:lstStyle/>
          <a:p>
            <a:r>
              <a:rPr lang="en-US" dirty="0"/>
              <a:t>Smoothness</a:t>
            </a:r>
          </a:p>
        </p:txBody>
      </p:sp>
    </p:spTree>
    <p:extLst>
      <p:ext uri="{BB962C8B-B14F-4D97-AF65-F5344CB8AC3E}">
        <p14:creationId xmlns:p14="http://schemas.microsoft.com/office/powerpoint/2010/main" val="665199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13F1B8-BD04-4F3F-B57C-92E8312FDC1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0B5C25-66C6-2916-E1A7-8AACD8F4C11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A800F-86CF-FE48-A666-A6A2FBCDF2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6" name="Diagram 5">
            <a:extLst>
              <a:ext uri="{FF2B5EF4-FFF2-40B4-BE49-F238E27FC236}">
                <a16:creationId xmlns:a16="http://schemas.microsoft.com/office/drawing/2014/main" id="{842F58D2-BC8C-E3A1-B146-04B176EE0D6A}"/>
              </a:ext>
            </a:extLst>
          </p:cNvPr>
          <p:cNvGraphicFramePr/>
          <p:nvPr>
            <p:extLst>
              <p:ext uri="{D42A27DB-BD31-4B8C-83A1-F6EECF244321}">
                <p14:modId xmlns:p14="http://schemas.microsoft.com/office/powerpoint/2010/main" val="1086413441"/>
              </p:ext>
            </p:extLst>
          </p:nvPr>
        </p:nvGraphicFramePr>
        <p:xfrm>
          <a:off x="546266" y="225631"/>
          <a:ext cx="7537030" cy="60326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CCD770FB-F00C-9CE1-8B49-DB13820A095B}"/>
              </a:ext>
            </a:extLst>
          </p:cNvPr>
          <p:cNvSpPr txBox="1"/>
          <p:nvPr/>
        </p:nvSpPr>
        <p:spPr>
          <a:xfrm>
            <a:off x="856581" y="2641798"/>
            <a:ext cx="2268470" cy="1200329"/>
          </a:xfrm>
          <a:prstGeom prst="rect">
            <a:avLst/>
          </a:prstGeom>
          <a:solidFill>
            <a:schemeClr val="accent3">
              <a:alpha val="59984"/>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Calibri" panose="020F0502020204030204"/>
                <a:ea typeface="+mn-ea"/>
                <a:cs typeface="+mn-cs"/>
              </a:rPr>
              <a:t>Our approach for Modelling RSL change</a:t>
            </a:r>
          </a:p>
        </p:txBody>
      </p:sp>
      <p:pic>
        <p:nvPicPr>
          <p:cNvPr id="3" name="Picture 2">
            <a:extLst>
              <a:ext uri="{FF2B5EF4-FFF2-40B4-BE49-F238E27FC236}">
                <a16:creationId xmlns:a16="http://schemas.microsoft.com/office/drawing/2014/main" id="{0DD96205-DFF4-BFD4-A366-3A2E75F9D8F0}"/>
              </a:ext>
            </a:extLst>
          </p:cNvPr>
          <p:cNvPicPr>
            <a:picLocks noChangeAspect="1"/>
          </p:cNvPicPr>
          <p:nvPr/>
        </p:nvPicPr>
        <p:blipFill>
          <a:blip r:embed="rId8"/>
          <a:stretch>
            <a:fillRect/>
          </a:stretch>
        </p:blipFill>
        <p:spPr>
          <a:xfrm>
            <a:off x="7751829" y="1559305"/>
            <a:ext cx="2507996" cy="734048"/>
          </a:xfrm>
          <a:prstGeom prst="rect">
            <a:avLst/>
          </a:prstGeom>
        </p:spPr>
      </p:pic>
      <p:pic>
        <p:nvPicPr>
          <p:cNvPr id="5" name="Picture 4">
            <a:extLst>
              <a:ext uri="{FF2B5EF4-FFF2-40B4-BE49-F238E27FC236}">
                <a16:creationId xmlns:a16="http://schemas.microsoft.com/office/drawing/2014/main" id="{90A19FDE-0983-2C54-80E0-1A4979A02D5B}"/>
              </a:ext>
            </a:extLst>
          </p:cNvPr>
          <p:cNvPicPr>
            <a:picLocks noChangeAspect="1"/>
          </p:cNvPicPr>
          <p:nvPr/>
        </p:nvPicPr>
        <p:blipFill>
          <a:blip r:embed="rId9"/>
          <a:stretch>
            <a:fillRect/>
          </a:stretch>
        </p:blipFill>
        <p:spPr>
          <a:xfrm>
            <a:off x="7853744" y="2705551"/>
            <a:ext cx="2635633" cy="954281"/>
          </a:xfrm>
          <a:prstGeom prst="rect">
            <a:avLst/>
          </a:prstGeom>
        </p:spPr>
      </p:pic>
      <p:sp>
        <p:nvSpPr>
          <p:cNvPr id="10" name="TextBox 9">
            <a:extLst>
              <a:ext uri="{FF2B5EF4-FFF2-40B4-BE49-F238E27FC236}">
                <a16:creationId xmlns:a16="http://schemas.microsoft.com/office/drawing/2014/main" id="{374DFEE7-A3DE-4342-16C2-FDFD66A8DA79}"/>
              </a:ext>
            </a:extLst>
          </p:cNvPr>
          <p:cNvSpPr txBox="1"/>
          <p:nvPr/>
        </p:nvSpPr>
        <p:spPr>
          <a:xfrm>
            <a:off x="6889626" y="599704"/>
            <a:ext cx="4232402" cy="461665"/>
          </a:xfrm>
          <a:prstGeom prst="rect">
            <a:avLst/>
          </a:prstGeom>
          <a:noFill/>
        </p:spPr>
        <p:txBody>
          <a:bodyPr wrap="square">
            <a:spAutoFit/>
          </a:bodyPr>
          <a:lstStyle/>
          <a:p>
            <a:pPr lvl="0"/>
            <a:r>
              <a:rPr lang="en-GB" sz="2400" b="1" dirty="0"/>
              <a:t>Generalised Additive Model</a:t>
            </a:r>
          </a:p>
        </p:txBody>
      </p:sp>
      <mc:AlternateContent xmlns:mc="http://schemas.openxmlformats.org/markup-compatibility/2006">
        <mc:Choice xmlns:p14="http://schemas.microsoft.com/office/powerpoint/2010/main" Requires="p14">
          <p:contentPart p14:bwMode="auto" r:id="rId10">
            <p14:nvContentPartPr>
              <p14:cNvPr id="11" name="Ink 10">
                <a:extLst>
                  <a:ext uri="{FF2B5EF4-FFF2-40B4-BE49-F238E27FC236}">
                    <a16:creationId xmlns:a16="http://schemas.microsoft.com/office/drawing/2014/main" id="{A5115214-23A6-7FDE-3C92-9FDA81EE0365}"/>
                  </a:ext>
                </a:extLst>
              </p14:cNvPr>
              <p14:cNvContentPartPr/>
              <p14:nvPr/>
            </p14:nvContentPartPr>
            <p14:xfrm>
              <a:off x="9252432" y="2879592"/>
              <a:ext cx="401040" cy="562680"/>
            </p14:xfrm>
          </p:contentPart>
        </mc:Choice>
        <mc:Fallback>
          <p:pic>
            <p:nvPicPr>
              <p:cNvPr id="11" name="Ink 10">
                <a:extLst>
                  <a:ext uri="{FF2B5EF4-FFF2-40B4-BE49-F238E27FC236}">
                    <a16:creationId xmlns:a16="http://schemas.microsoft.com/office/drawing/2014/main" id="{A5115214-23A6-7FDE-3C92-9FDA81EE0365}"/>
                  </a:ext>
                </a:extLst>
              </p:cNvPr>
              <p:cNvPicPr/>
              <p:nvPr/>
            </p:nvPicPr>
            <p:blipFill>
              <a:blip r:embed="rId11"/>
              <a:stretch>
                <a:fillRect/>
              </a:stretch>
            </p:blipFill>
            <p:spPr>
              <a:xfrm>
                <a:off x="9243792" y="2870592"/>
                <a:ext cx="418680" cy="580320"/>
              </a:xfrm>
              <a:prstGeom prst="rect">
                <a:avLst/>
              </a:prstGeom>
            </p:spPr>
          </p:pic>
        </mc:Fallback>
      </mc:AlternateContent>
      <p:sp>
        <p:nvSpPr>
          <p:cNvPr id="12" name="TextBox 11">
            <a:extLst>
              <a:ext uri="{FF2B5EF4-FFF2-40B4-BE49-F238E27FC236}">
                <a16:creationId xmlns:a16="http://schemas.microsoft.com/office/drawing/2014/main" id="{BCC5FED6-974C-99A4-69BE-86348FDFF562}"/>
              </a:ext>
            </a:extLst>
          </p:cNvPr>
          <p:cNvSpPr txBox="1"/>
          <p:nvPr/>
        </p:nvSpPr>
        <p:spPr>
          <a:xfrm>
            <a:off x="7991863" y="3759534"/>
            <a:ext cx="3323217" cy="369332"/>
          </a:xfrm>
          <a:prstGeom prst="rect">
            <a:avLst/>
          </a:prstGeom>
          <a:noFill/>
          <a:ln w="28575">
            <a:solidFill>
              <a:schemeClr val="accent2"/>
            </a:solidFill>
          </a:ln>
        </p:spPr>
        <p:txBody>
          <a:bodyPr wrap="none" rtlCol="0">
            <a:spAutoFit/>
          </a:bodyPr>
          <a:lstStyle/>
          <a:p>
            <a:r>
              <a:rPr lang="en-US" dirty="0"/>
              <a:t>Spline coefficient to be estimated</a:t>
            </a:r>
          </a:p>
        </p:txBody>
      </p:sp>
    </p:spTree>
    <p:extLst>
      <p:ext uri="{BB962C8B-B14F-4D97-AF65-F5344CB8AC3E}">
        <p14:creationId xmlns:p14="http://schemas.microsoft.com/office/powerpoint/2010/main" val="1123495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EF226-D370-0188-9768-DCD23319F1E4}"/>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CF351BF-632B-7A86-E413-6F41644F224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A800F-86CF-FE48-A666-A6A2FBCDF2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6" name="Diagram 5">
            <a:extLst>
              <a:ext uri="{FF2B5EF4-FFF2-40B4-BE49-F238E27FC236}">
                <a16:creationId xmlns:a16="http://schemas.microsoft.com/office/drawing/2014/main" id="{73239AE2-C2F5-CCAB-79F6-099EE0DE114A}"/>
              </a:ext>
            </a:extLst>
          </p:cNvPr>
          <p:cNvGraphicFramePr/>
          <p:nvPr>
            <p:extLst>
              <p:ext uri="{D42A27DB-BD31-4B8C-83A1-F6EECF244321}">
                <p14:modId xmlns:p14="http://schemas.microsoft.com/office/powerpoint/2010/main" val="2271354777"/>
              </p:ext>
            </p:extLst>
          </p:nvPr>
        </p:nvGraphicFramePr>
        <p:xfrm>
          <a:off x="-169761" y="399369"/>
          <a:ext cx="10046524" cy="61395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2D0879ED-38B5-325E-B316-5BBD964F55E3}"/>
              </a:ext>
            </a:extLst>
          </p:cNvPr>
          <p:cNvSpPr txBox="1"/>
          <p:nvPr/>
        </p:nvSpPr>
        <p:spPr>
          <a:xfrm>
            <a:off x="1181002" y="2735410"/>
            <a:ext cx="2268470" cy="1200329"/>
          </a:xfrm>
          <a:prstGeom prst="rect">
            <a:avLst/>
          </a:prstGeom>
          <a:solidFill>
            <a:schemeClr val="accent3">
              <a:alpha val="59984"/>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400" b="1" i="0" u="none" strike="noStrike" kern="1200" cap="none" spc="0" normalizeH="0" baseline="0" noProof="0" dirty="0">
                <a:ln>
                  <a:noFill/>
                </a:ln>
                <a:solidFill>
                  <a:prstClr val="white"/>
                </a:solidFill>
                <a:effectLst/>
                <a:uLnTx/>
                <a:uFillTx/>
                <a:latin typeface="Calibri" panose="020F0502020204030204"/>
                <a:ea typeface="+mn-ea"/>
                <a:cs typeface="+mn-cs"/>
              </a:rPr>
              <a:t>Our approach for Modelling RSL change</a:t>
            </a:r>
          </a:p>
        </p:txBody>
      </p:sp>
    </p:spTree>
    <p:extLst>
      <p:ext uri="{BB962C8B-B14F-4D97-AF65-F5344CB8AC3E}">
        <p14:creationId xmlns:p14="http://schemas.microsoft.com/office/powerpoint/2010/main" val="12537798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937BD-984D-10BF-C555-98A34AD7CD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09F5C3-C950-8204-1B79-0D36F1AA94FC}"/>
              </a:ext>
            </a:extLst>
          </p:cNvPr>
          <p:cNvSpPr>
            <a:spLocks noGrp="1"/>
          </p:cNvSpPr>
          <p:nvPr>
            <p:ph type="title"/>
          </p:nvPr>
        </p:nvSpPr>
        <p:spPr/>
        <p:txBody>
          <a:bodyPr/>
          <a:lstStyle/>
          <a:p>
            <a:r>
              <a:rPr lang="en-US" dirty="0"/>
              <a:t>Recap: How to run reslr</a:t>
            </a:r>
          </a:p>
        </p:txBody>
      </p:sp>
      <p:sp>
        <p:nvSpPr>
          <p:cNvPr id="3" name="Content Placeholder 2">
            <a:extLst>
              <a:ext uri="{FF2B5EF4-FFF2-40B4-BE49-F238E27FC236}">
                <a16:creationId xmlns:a16="http://schemas.microsoft.com/office/drawing/2014/main" id="{3E4BD822-60A3-54CD-2217-7FB32CA20B55}"/>
              </a:ext>
            </a:extLst>
          </p:cNvPr>
          <p:cNvSpPr>
            <a:spLocks noGrp="1"/>
          </p:cNvSpPr>
          <p:nvPr>
            <p:ph idx="1"/>
          </p:nvPr>
        </p:nvSpPr>
        <p:spPr/>
        <p:txBody>
          <a:bodyPr/>
          <a:lstStyle/>
          <a:p>
            <a:pPr marL="514350" indent="-514350">
              <a:buAutoNum type="arabicPeriod"/>
            </a:pPr>
            <a:r>
              <a:rPr lang="en-US" dirty="0"/>
              <a:t>Load in data: “</a:t>
            </a:r>
            <a:r>
              <a:rPr lang="en-US" dirty="0" err="1"/>
              <a:t>reslr_load</a:t>
            </a:r>
            <a:r>
              <a:rPr lang="en-US" dirty="0"/>
              <a:t>”</a:t>
            </a:r>
          </a:p>
          <a:p>
            <a:pPr marL="514350" indent="-514350">
              <a:buAutoNum type="arabicPeriod"/>
            </a:pPr>
            <a:r>
              <a:rPr lang="en-US" dirty="0"/>
              <a:t>Plotting raw data: “plot”</a:t>
            </a:r>
          </a:p>
          <a:p>
            <a:pPr marL="514350" indent="-514350">
              <a:buAutoNum type="arabicPeriod"/>
            </a:pPr>
            <a:r>
              <a:rPr lang="en-US" dirty="0"/>
              <a:t>Run statistical model: “</a:t>
            </a:r>
            <a:r>
              <a:rPr lang="en-US" dirty="0" err="1"/>
              <a:t>reslr_mcmc</a:t>
            </a:r>
            <a:r>
              <a:rPr lang="en-US" dirty="0"/>
              <a:t>”</a:t>
            </a:r>
          </a:p>
          <a:p>
            <a:pPr marL="514350" indent="-514350">
              <a:buAutoNum type="arabicPeriod"/>
            </a:pPr>
            <a:r>
              <a:rPr lang="en-US" dirty="0"/>
              <a:t>Check model convergence: “summary”</a:t>
            </a:r>
          </a:p>
          <a:p>
            <a:pPr marL="514350" indent="-514350">
              <a:buAutoNum type="arabicPeriod"/>
            </a:pPr>
            <a:r>
              <a:rPr lang="en-US" dirty="0"/>
              <a:t>Plot results: “plot”</a:t>
            </a:r>
          </a:p>
        </p:txBody>
      </p:sp>
      <p:sp>
        <p:nvSpPr>
          <p:cNvPr id="4" name="Slide Number Placeholder 3">
            <a:extLst>
              <a:ext uri="{FF2B5EF4-FFF2-40B4-BE49-F238E27FC236}">
                <a16:creationId xmlns:a16="http://schemas.microsoft.com/office/drawing/2014/main" id="{43EED9AF-D6D5-0AEC-7F82-00B5847654BD}"/>
              </a:ext>
            </a:extLst>
          </p:cNvPr>
          <p:cNvSpPr>
            <a:spLocks noGrp="1"/>
          </p:cNvSpPr>
          <p:nvPr>
            <p:ph type="sldNum" sz="quarter" idx="12"/>
          </p:nvPr>
        </p:nvSpPr>
        <p:spPr/>
        <p:txBody>
          <a:bodyPr/>
          <a:lstStyle/>
          <a:p>
            <a:fld id="{E93A800F-86CF-FE48-A666-A6A2FBCDF2C4}" type="slidenum">
              <a:rPr lang="en-US" smtClean="0"/>
              <a:t>17</a:t>
            </a:fld>
            <a:endParaRPr lang="en-US"/>
          </a:p>
        </p:txBody>
      </p:sp>
      <p:pic>
        <p:nvPicPr>
          <p:cNvPr id="5" name="Picture 4" descr="A picture containing water, screenshot, sky, azure&#10;&#10;Description automatically generated">
            <a:extLst>
              <a:ext uri="{FF2B5EF4-FFF2-40B4-BE49-F238E27FC236}">
                <a16:creationId xmlns:a16="http://schemas.microsoft.com/office/drawing/2014/main" id="{A80AE3C5-BB0D-CAE3-F68B-ACE8AA456720}"/>
              </a:ext>
            </a:extLst>
          </p:cNvPr>
          <p:cNvPicPr>
            <a:picLocks noChangeAspect="1"/>
          </p:cNvPicPr>
          <p:nvPr/>
        </p:nvPicPr>
        <p:blipFill>
          <a:blip r:embed="rId2"/>
          <a:stretch>
            <a:fillRect/>
          </a:stretch>
        </p:blipFill>
        <p:spPr>
          <a:xfrm>
            <a:off x="8915400" y="1129637"/>
            <a:ext cx="2133600" cy="2501900"/>
          </a:xfrm>
          <a:prstGeom prst="rect">
            <a:avLst/>
          </a:prstGeom>
        </p:spPr>
      </p:pic>
    </p:spTree>
    <p:extLst>
      <p:ext uri="{BB962C8B-B14F-4D97-AF65-F5344CB8AC3E}">
        <p14:creationId xmlns:p14="http://schemas.microsoft.com/office/powerpoint/2010/main" val="2561328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43B68-3F84-1B67-188A-0C82ED8F7CB6}"/>
              </a:ext>
            </a:extLst>
          </p:cNvPr>
          <p:cNvSpPr>
            <a:spLocks noGrp="1"/>
          </p:cNvSpPr>
          <p:nvPr>
            <p:ph type="title"/>
          </p:nvPr>
        </p:nvSpPr>
        <p:spPr/>
        <p:txBody>
          <a:bodyPr/>
          <a:lstStyle/>
          <a:p>
            <a:r>
              <a:rPr lang="en-US" dirty="0"/>
              <a:t>Case Study 1: Single Site Analysis</a:t>
            </a:r>
          </a:p>
        </p:txBody>
      </p:sp>
      <p:sp>
        <p:nvSpPr>
          <p:cNvPr id="3" name="Slide Number Placeholder 2">
            <a:extLst>
              <a:ext uri="{FF2B5EF4-FFF2-40B4-BE49-F238E27FC236}">
                <a16:creationId xmlns:a16="http://schemas.microsoft.com/office/drawing/2014/main" id="{24AB5F12-7AA1-65F9-5584-DBD61BA7B775}"/>
              </a:ext>
            </a:extLst>
          </p:cNvPr>
          <p:cNvSpPr>
            <a:spLocks noGrp="1"/>
          </p:cNvSpPr>
          <p:nvPr>
            <p:ph type="sldNum" sz="quarter" idx="12"/>
          </p:nvPr>
        </p:nvSpPr>
        <p:spPr/>
        <p:txBody>
          <a:bodyPr/>
          <a:lstStyle/>
          <a:p>
            <a:fld id="{E93A800F-86CF-FE48-A666-A6A2FBCDF2C4}" type="slidenum">
              <a:rPr lang="en-US" smtClean="0"/>
              <a:t>18</a:t>
            </a:fld>
            <a:endParaRPr lang="en-US"/>
          </a:p>
        </p:txBody>
      </p:sp>
      <p:sp>
        <p:nvSpPr>
          <p:cNvPr id="11" name="Content Placeholder 10">
            <a:extLst>
              <a:ext uri="{FF2B5EF4-FFF2-40B4-BE49-F238E27FC236}">
                <a16:creationId xmlns:a16="http://schemas.microsoft.com/office/drawing/2014/main" id="{7E64FD59-C4E2-4CE0-57B3-DDC5C754E318}"/>
              </a:ext>
            </a:extLst>
          </p:cNvPr>
          <p:cNvSpPr>
            <a:spLocks noGrp="1"/>
          </p:cNvSpPr>
          <p:nvPr>
            <p:ph idx="1"/>
          </p:nvPr>
        </p:nvSpPr>
        <p:spPr>
          <a:xfrm>
            <a:off x="838200" y="1645745"/>
            <a:ext cx="10515600" cy="4351338"/>
          </a:xfrm>
        </p:spPr>
        <p:txBody>
          <a:bodyPr/>
          <a:lstStyle/>
          <a:p>
            <a:r>
              <a:rPr lang="en-US" dirty="0"/>
              <a:t>Bracky Bridge, Ireland (Kirby et al. 2023) [11]</a:t>
            </a:r>
          </a:p>
          <a:p>
            <a:pPr lvl="1"/>
            <a:r>
              <a:rPr lang="en-US" dirty="0"/>
              <a:t>55 observations</a:t>
            </a:r>
          </a:p>
        </p:txBody>
      </p:sp>
      <p:pic>
        <p:nvPicPr>
          <p:cNvPr id="4" name="Picture 3" descr="A picture containing water, screenshot, sky, azure&#10;&#10;Description automatically generated">
            <a:extLst>
              <a:ext uri="{FF2B5EF4-FFF2-40B4-BE49-F238E27FC236}">
                <a16:creationId xmlns:a16="http://schemas.microsoft.com/office/drawing/2014/main" id="{0109873F-5A8D-E9A8-B805-231F4858C1DE}"/>
              </a:ext>
            </a:extLst>
          </p:cNvPr>
          <p:cNvPicPr>
            <a:picLocks noChangeAspect="1"/>
          </p:cNvPicPr>
          <p:nvPr/>
        </p:nvPicPr>
        <p:blipFill>
          <a:blip r:embed="rId3"/>
          <a:stretch>
            <a:fillRect/>
          </a:stretch>
        </p:blipFill>
        <p:spPr>
          <a:xfrm>
            <a:off x="10792657" y="89479"/>
            <a:ext cx="1352672" cy="1586169"/>
          </a:xfrm>
          <a:prstGeom prst="rect">
            <a:avLst/>
          </a:prstGeom>
        </p:spPr>
      </p:pic>
      <p:pic>
        <p:nvPicPr>
          <p:cNvPr id="7" name="Picture 6">
            <a:extLst>
              <a:ext uri="{FF2B5EF4-FFF2-40B4-BE49-F238E27FC236}">
                <a16:creationId xmlns:a16="http://schemas.microsoft.com/office/drawing/2014/main" id="{938967B8-321B-418D-9178-EEBA1A2250E3}"/>
              </a:ext>
            </a:extLst>
          </p:cNvPr>
          <p:cNvPicPr>
            <a:picLocks noChangeAspect="1"/>
          </p:cNvPicPr>
          <p:nvPr/>
        </p:nvPicPr>
        <p:blipFill rotWithShape="1">
          <a:blip r:embed="rId4"/>
          <a:srcRect l="5934"/>
          <a:stretch/>
        </p:blipFill>
        <p:spPr>
          <a:xfrm>
            <a:off x="3840242" y="2105081"/>
            <a:ext cx="7311189" cy="4663440"/>
          </a:xfrm>
          <a:prstGeom prst="rect">
            <a:avLst/>
          </a:prstGeom>
        </p:spPr>
      </p:pic>
    </p:spTree>
    <p:extLst>
      <p:ext uri="{BB962C8B-B14F-4D97-AF65-F5344CB8AC3E}">
        <p14:creationId xmlns:p14="http://schemas.microsoft.com/office/powerpoint/2010/main" val="2755472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0F017-D346-FB38-1AE7-61DB71D22E18}"/>
              </a:ext>
            </a:extLst>
          </p:cNvPr>
          <p:cNvSpPr>
            <a:spLocks noGrp="1"/>
          </p:cNvSpPr>
          <p:nvPr>
            <p:ph type="title"/>
          </p:nvPr>
        </p:nvSpPr>
        <p:spPr/>
        <p:txBody>
          <a:bodyPr/>
          <a:lstStyle/>
          <a:p>
            <a:r>
              <a:rPr lang="en-US" dirty="0"/>
              <a:t>Step 1: Load in data </a:t>
            </a:r>
          </a:p>
        </p:txBody>
      </p:sp>
      <p:sp>
        <p:nvSpPr>
          <p:cNvPr id="3" name="Slide Number Placeholder 2">
            <a:extLst>
              <a:ext uri="{FF2B5EF4-FFF2-40B4-BE49-F238E27FC236}">
                <a16:creationId xmlns:a16="http://schemas.microsoft.com/office/drawing/2014/main" id="{4D381112-6CF1-39B1-3E47-265B9623631F}"/>
              </a:ext>
            </a:extLst>
          </p:cNvPr>
          <p:cNvSpPr>
            <a:spLocks noGrp="1"/>
          </p:cNvSpPr>
          <p:nvPr>
            <p:ph type="sldNum" sz="quarter" idx="12"/>
          </p:nvPr>
        </p:nvSpPr>
        <p:spPr/>
        <p:txBody>
          <a:bodyPr/>
          <a:lstStyle/>
          <a:p>
            <a:fld id="{E93A800F-86CF-FE48-A666-A6A2FBCDF2C4}" type="slidenum">
              <a:rPr lang="en-US" smtClean="0"/>
              <a:t>19</a:t>
            </a:fld>
            <a:endParaRPr lang="en-US"/>
          </a:p>
        </p:txBody>
      </p:sp>
      <p:sp>
        <p:nvSpPr>
          <p:cNvPr id="5" name="TextBox 4">
            <a:extLst>
              <a:ext uri="{FF2B5EF4-FFF2-40B4-BE49-F238E27FC236}">
                <a16:creationId xmlns:a16="http://schemas.microsoft.com/office/drawing/2014/main" id="{BBDA7C88-E8C0-C03E-61AC-A592D3A8ED03}"/>
              </a:ext>
            </a:extLst>
          </p:cNvPr>
          <p:cNvSpPr txBox="1"/>
          <p:nvPr/>
        </p:nvSpPr>
        <p:spPr>
          <a:xfrm>
            <a:off x="2218545" y="1557309"/>
            <a:ext cx="8207738" cy="1077218"/>
          </a:xfrm>
          <a:prstGeom prst="rect">
            <a:avLst/>
          </a:prstGeom>
          <a:noFill/>
        </p:spPr>
        <p:txBody>
          <a:bodyPr wrap="square">
            <a:spAutoFit/>
          </a:bodyPr>
          <a:lstStyle/>
          <a:p>
            <a:r>
              <a:rPr lang="en-IE" sz="3200" b="0" i="0" dirty="0">
                <a:effectLst/>
                <a:latin typeface="Courier New" panose="02070309020205020404" pitchFamily="49" charset="0"/>
              </a:rPr>
              <a:t>ire_reslr &lt;- </a:t>
            </a:r>
          </a:p>
          <a:p>
            <a:r>
              <a:rPr lang="en-IE" sz="3200" dirty="0">
                <a:latin typeface="Courier New" panose="02070309020205020404" pitchFamily="49" charset="0"/>
              </a:rPr>
              <a:t>	</a:t>
            </a:r>
            <a:r>
              <a:rPr lang="en-IE" sz="3200" b="0" i="0" dirty="0">
                <a:effectLst/>
                <a:latin typeface="Courier New" panose="02070309020205020404" pitchFamily="49" charset="0"/>
              </a:rPr>
              <a:t>reslr_load(data = ire_site)</a:t>
            </a:r>
            <a:endParaRPr lang="en-US" sz="3200" dirty="0"/>
          </a:p>
        </p:txBody>
      </p:sp>
      <p:sp>
        <p:nvSpPr>
          <p:cNvPr id="7" name="TextBox 6">
            <a:extLst>
              <a:ext uri="{FF2B5EF4-FFF2-40B4-BE49-F238E27FC236}">
                <a16:creationId xmlns:a16="http://schemas.microsoft.com/office/drawing/2014/main" id="{7F7E23CE-E3D7-576E-F670-138E04E64DFF}"/>
              </a:ext>
            </a:extLst>
          </p:cNvPr>
          <p:cNvSpPr txBox="1"/>
          <p:nvPr/>
        </p:nvSpPr>
        <p:spPr>
          <a:xfrm>
            <a:off x="1142376" y="3401695"/>
            <a:ext cx="9283907" cy="2954655"/>
          </a:xfrm>
          <a:prstGeom prst="rect">
            <a:avLst/>
          </a:prstGeom>
          <a:noFill/>
        </p:spPr>
        <p:txBody>
          <a:bodyPr wrap="square">
            <a:spAutoFit/>
          </a:bodyPr>
          <a:lstStyle/>
          <a:p>
            <a:r>
              <a:rPr lang="en-IE" sz="2400" b="0" i="0" dirty="0">
                <a:effectLst/>
                <a:latin typeface="Courier New" panose="02070309020205020404" pitchFamily="49" charset="0"/>
              </a:rPr>
              <a:t>print(ire_reslr)</a:t>
            </a:r>
          </a:p>
          <a:p>
            <a:br>
              <a:rPr lang="en-IE" dirty="0"/>
            </a:br>
            <a:r>
              <a:rPr lang="en-IE" b="0" i="0" dirty="0">
                <a:effectLst/>
                <a:latin typeface="Courier New" panose="02070309020205020404" pitchFamily="49" charset="0"/>
              </a:rPr>
              <a:t>#&gt; This is a valid reslr input object with 55 observations and 1 site(s).</a:t>
            </a:r>
            <a:br>
              <a:rPr lang="en-IE" dirty="0"/>
            </a:br>
            <a:r>
              <a:rPr lang="en-IE" b="0" i="0" dirty="0">
                <a:effectLst/>
                <a:latin typeface="Courier New" panose="02070309020205020404" pitchFamily="49" charset="0"/>
              </a:rPr>
              <a:t>#&gt; There are 1 proxy site(s) and 0 tide gauge site(s).</a:t>
            </a:r>
            <a:br>
              <a:rPr lang="en-IE" dirty="0"/>
            </a:br>
            <a:r>
              <a:rPr lang="en-IE" b="0" i="0" dirty="0">
                <a:effectLst/>
                <a:latin typeface="Courier New" panose="02070309020205020404" pitchFamily="49" charset="0"/>
              </a:rPr>
              <a:t>#&gt; The age units are; Common Era.</a:t>
            </a:r>
            <a:br>
              <a:rPr lang="en-IE" dirty="0"/>
            </a:br>
            <a:r>
              <a:rPr lang="en-IE" b="0" i="0" dirty="0">
                <a:effectLst/>
                <a:latin typeface="Courier New" panose="02070309020205020404" pitchFamily="49" charset="0"/>
              </a:rPr>
              <a:t>#&gt; Decadally averaged tide gauge data was not included. It is recommended for the ni_gam_decomp model</a:t>
            </a:r>
            <a:br>
              <a:rPr lang="en-IE" dirty="0"/>
            </a:br>
            <a:r>
              <a:rPr lang="en-IE" b="0" i="0" dirty="0">
                <a:effectLst/>
                <a:latin typeface="Courier New" panose="02070309020205020404" pitchFamily="49" charset="0"/>
              </a:rPr>
              <a:t>#&gt; The linear_rate or linear_rate_err was not included. It is required for the ni_gam_decomp model</a:t>
            </a:r>
            <a:endParaRPr lang="en-US" dirty="0"/>
          </a:p>
        </p:txBody>
      </p:sp>
      <p:pic>
        <p:nvPicPr>
          <p:cNvPr id="8" name="Picture 7" descr="A picture containing water, screenshot, sky, azure&#10;&#10;Description automatically generated">
            <a:extLst>
              <a:ext uri="{FF2B5EF4-FFF2-40B4-BE49-F238E27FC236}">
                <a16:creationId xmlns:a16="http://schemas.microsoft.com/office/drawing/2014/main" id="{1E804F9F-03DB-8A54-A81C-FF22B4E6B697}"/>
              </a:ext>
            </a:extLst>
          </p:cNvPr>
          <p:cNvPicPr>
            <a:picLocks noChangeAspect="1"/>
          </p:cNvPicPr>
          <p:nvPr/>
        </p:nvPicPr>
        <p:blipFill>
          <a:blip r:embed="rId3"/>
          <a:stretch>
            <a:fillRect/>
          </a:stretch>
        </p:blipFill>
        <p:spPr>
          <a:xfrm>
            <a:off x="10792657" y="89479"/>
            <a:ext cx="1352672" cy="1586169"/>
          </a:xfrm>
          <a:prstGeom prst="rect">
            <a:avLst/>
          </a:prstGeom>
        </p:spPr>
      </p:pic>
    </p:spTree>
    <p:extLst>
      <p:ext uri="{BB962C8B-B14F-4D97-AF65-F5344CB8AC3E}">
        <p14:creationId xmlns:p14="http://schemas.microsoft.com/office/powerpoint/2010/main" val="1688511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261B885F-C821-5D47-B07E-1155DEE4B7D7}"/>
              </a:ext>
            </a:extLst>
          </p:cNvPr>
          <p:cNvSpPr>
            <a:spLocks noGrp="1"/>
          </p:cNvSpPr>
          <p:nvPr>
            <p:ph type="title"/>
          </p:nvPr>
        </p:nvSpPr>
        <p:spPr>
          <a:xfrm>
            <a:off x="6739471" y="4596003"/>
            <a:ext cx="5452529" cy="1751531"/>
          </a:xfrm>
        </p:spPr>
        <p:txBody>
          <a:bodyPr vert="horz" lIns="91440" tIns="45720" rIns="91440" bIns="45720" rtlCol="0" anchor="t">
            <a:normAutofit/>
          </a:bodyPr>
          <a:lstStyle/>
          <a:p>
            <a:r>
              <a:rPr lang="en-US" sz="6000" b="1" dirty="0">
                <a:solidFill>
                  <a:schemeClr val="bg1"/>
                </a:solidFill>
              </a:rPr>
              <a:t>What is Relative Sea Level?</a:t>
            </a:r>
          </a:p>
        </p:txBody>
      </p:sp>
      <p:sp>
        <p:nvSpPr>
          <p:cNvPr id="6" name="Slide Number Placeholder 5">
            <a:extLst>
              <a:ext uri="{FF2B5EF4-FFF2-40B4-BE49-F238E27FC236}">
                <a16:creationId xmlns:a16="http://schemas.microsoft.com/office/drawing/2014/main" id="{D4D796B4-A55B-BB4D-B8FC-15C3979E66F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A800F-86CF-FE48-A666-A6A2FBCDF2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98282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9BEFF-75FE-001D-6C19-9DA60F748222}"/>
              </a:ext>
            </a:extLst>
          </p:cNvPr>
          <p:cNvSpPr>
            <a:spLocks noGrp="1"/>
          </p:cNvSpPr>
          <p:nvPr>
            <p:ph type="title"/>
          </p:nvPr>
        </p:nvSpPr>
        <p:spPr>
          <a:xfrm>
            <a:off x="763250" y="110295"/>
            <a:ext cx="10515600" cy="1325563"/>
          </a:xfrm>
        </p:spPr>
        <p:txBody>
          <a:bodyPr/>
          <a:lstStyle/>
          <a:p>
            <a:r>
              <a:rPr lang="en-US" dirty="0"/>
              <a:t>Step 2: Plot raw data</a:t>
            </a:r>
          </a:p>
        </p:txBody>
      </p:sp>
      <p:sp>
        <p:nvSpPr>
          <p:cNvPr id="3" name="Slide Number Placeholder 2">
            <a:extLst>
              <a:ext uri="{FF2B5EF4-FFF2-40B4-BE49-F238E27FC236}">
                <a16:creationId xmlns:a16="http://schemas.microsoft.com/office/drawing/2014/main" id="{DD14CB92-2280-5856-33F5-CD5DBCD8FB2E}"/>
              </a:ext>
            </a:extLst>
          </p:cNvPr>
          <p:cNvSpPr>
            <a:spLocks noGrp="1"/>
          </p:cNvSpPr>
          <p:nvPr>
            <p:ph type="sldNum" sz="quarter" idx="12"/>
          </p:nvPr>
        </p:nvSpPr>
        <p:spPr/>
        <p:txBody>
          <a:bodyPr/>
          <a:lstStyle/>
          <a:p>
            <a:fld id="{E93A800F-86CF-FE48-A666-A6A2FBCDF2C4}" type="slidenum">
              <a:rPr lang="en-US" smtClean="0"/>
              <a:t>20</a:t>
            </a:fld>
            <a:endParaRPr lang="en-US"/>
          </a:p>
        </p:txBody>
      </p:sp>
      <p:pic>
        <p:nvPicPr>
          <p:cNvPr id="6" name="Content Placeholder 8">
            <a:extLst>
              <a:ext uri="{FF2B5EF4-FFF2-40B4-BE49-F238E27FC236}">
                <a16:creationId xmlns:a16="http://schemas.microsoft.com/office/drawing/2014/main" id="{67574034-450F-39CC-AA0E-B1B27D5E435C}"/>
              </a:ext>
            </a:extLst>
          </p:cNvPr>
          <p:cNvPicPr>
            <a:picLocks noChangeAspect="1"/>
          </p:cNvPicPr>
          <p:nvPr/>
        </p:nvPicPr>
        <p:blipFill>
          <a:blip r:embed="rId2"/>
          <a:stretch>
            <a:fillRect/>
          </a:stretch>
        </p:blipFill>
        <p:spPr>
          <a:xfrm>
            <a:off x="1349583" y="1081985"/>
            <a:ext cx="9492833" cy="5695700"/>
          </a:xfrm>
          <a:prstGeom prst="rect">
            <a:avLst/>
          </a:prstGeom>
        </p:spPr>
      </p:pic>
      <p:pic>
        <p:nvPicPr>
          <p:cNvPr id="7" name="Picture 6" descr="A picture containing water, screenshot, sky, azure&#10;&#10;Description automatically generated">
            <a:extLst>
              <a:ext uri="{FF2B5EF4-FFF2-40B4-BE49-F238E27FC236}">
                <a16:creationId xmlns:a16="http://schemas.microsoft.com/office/drawing/2014/main" id="{5344248D-7978-1559-1435-FCF4E38DC96C}"/>
              </a:ext>
            </a:extLst>
          </p:cNvPr>
          <p:cNvPicPr>
            <a:picLocks noChangeAspect="1"/>
          </p:cNvPicPr>
          <p:nvPr/>
        </p:nvPicPr>
        <p:blipFill>
          <a:blip r:embed="rId3"/>
          <a:stretch>
            <a:fillRect/>
          </a:stretch>
        </p:blipFill>
        <p:spPr>
          <a:xfrm>
            <a:off x="10792657" y="89479"/>
            <a:ext cx="1352672" cy="1586169"/>
          </a:xfrm>
          <a:prstGeom prst="rect">
            <a:avLst/>
          </a:prstGeom>
        </p:spPr>
      </p:pic>
    </p:spTree>
    <p:extLst>
      <p:ext uri="{BB962C8B-B14F-4D97-AF65-F5344CB8AC3E}">
        <p14:creationId xmlns:p14="http://schemas.microsoft.com/office/powerpoint/2010/main" val="1299975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0F017-D346-FB38-1AE7-61DB71D22E18}"/>
              </a:ext>
            </a:extLst>
          </p:cNvPr>
          <p:cNvSpPr>
            <a:spLocks noGrp="1"/>
          </p:cNvSpPr>
          <p:nvPr>
            <p:ph type="title"/>
          </p:nvPr>
        </p:nvSpPr>
        <p:spPr/>
        <p:txBody>
          <a:bodyPr/>
          <a:lstStyle/>
          <a:p>
            <a:r>
              <a:rPr lang="en-US" dirty="0"/>
              <a:t>Step 3: Run statistical model</a:t>
            </a:r>
          </a:p>
        </p:txBody>
      </p:sp>
      <p:sp>
        <p:nvSpPr>
          <p:cNvPr id="3" name="Slide Number Placeholder 2">
            <a:extLst>
              <a:ext uri="{FF2B5EF4-FFF2-40B4-BE49-F238E27FC236}">
                <a16:creationId xmlns:a16="http://schemas.microsoft.com/office/drawing/2014/main" id="{4D381112-6CF1-39B1-3E47-265B9623631F}"/>
              </a:ext>
            </a:extLst>
          </p:cNvPr>
          <p:cNvSpPr>
            <a:spLocks noGrp="1"/>
          </p:cNvSpPr>
          <p:nvPr>
            <p:ph type="sldNum" sz="quarter" idx="12"/>
          </p:nvPr>
        </p:nvSpPr>
        <p:spPr/>
        <p:txBody>
          <a:bodyPr/>
          <a:lstStyle/>
          <a:p>
            <a:fld id="{E93A800F-86CF-FE48-A666-A6A2FBCDF2C4}" type="slidenum">
              <a:rPr lang="en-US" smtClean="0"/>
              <a:t>21</a:t>
            </a:fld>
            <a:endParaRPr lang="en-US"/>
          </a:p>
        </p:txBody>
      </p:sp>
      <p:sp>
        <p:nvSpPr>
          <p:cNvPr id="7" name="TextBox 6">
            <a:extLst>
              <a:ext uri="{FF2B5EF4-FFF2-40B4-BE49-F238E27FC236}">
                <a16:creationId xmlns:a16="http://schemas.microsoft.com/office/drawing/2014/main" id="{A3BEE814-6581-0CA1-B512-F01A42C9E115}"/>
              </a:ext>
            </a:extLst>
          </p:cNvPr>
          <p:cNvSpPr txBox="1"/>
          <p:nvPr/>
        </p:nvSpPr>
        <p:spPr>
          <a:xfrm>
            <a:off x="1768839" y="1690688"/>
            <a:ext cx="8994099" cy="1200329"/>
          </a:xfrm>
          <a:prstGeom prst="rect">
            <a:avLst/>
          </a:prstGeom>
          <a:noFill/>
        </p:spPr>
        <p:txBody>
          <a:bodyPr wrap="square">
            <a:spAutoFit/>
          </a:bodyPr>
          <a:lstStyle/>
          <a:p>
            <a:r>
              <a:rPr lang="en-IE" sz="2400" b="0" i="0" dirty="0">
                <a:effectLst/>
                <a:latin typeface="Courier New" panose="02070309020205020404" pitchFamily="49" charset="0"/>
              </a:rPr>
              <a:t>ire_reslr_output &lt;- </a:t>
            </a:r>
          </a:p>
          <a:p>
            <a:r>
              <a:rPr lang="en-IE" sz="2400" b="0" i="0" dirty="0">
                <a:effectLst/>
                <a:latin typeface="Courier New" panose="02070309020205020404" pitchFamily="49" charset="0"/>
              </a:rPr>
              <a:t>	reslr_mcmc(input_data = ire_site,</a:t>
            </a:r>
            <a:br>
              <a:rPr lang="en-IE" sz="2400" dirty="0"/>
            </a:br>
            <a:r>
              <a:rPr lang="en-IE" sz="2400" dirty="0"/>
              <a:t>	</a:t>
            </a:r>
            <a:r>
              <a:rPr lang="en-IE" sz="2400" b="0" i="0" dirty="0">
                <a:effectLst/>
                <a:latin typeface="Courier New" panose="02070309020205020404" pitchFamily="49" charset="0"/>
              </a:rPr>
              <a:t>model_type = "ni_spline_t”)</a:t>
            </a:r>
            <a:endParaRPr lang="en-US" sz="2400" dirty="0"/>
          </a:p>
        </p:txBody>
      </p:sp>
      <p:sp>
        <p:nvSpPr>
          <p:cNvPr id="9" name="TextBox 8">
            <a:extLst>
              <a:ext uri="{FF2B5EF4-FFF2-40B4-BE49-F238E27FC236}">
                <a16:creationId xmlns:a16="http://schemas.microsoft.com/office/drawing/2014/main" id="{6E64D83E-DF71-BA0C-FA51-32C4054E8073}"/>
              </a:ext>
            </a:extLst>
          </p:cNvPr>
          <p:cNvSpPr txBox="1"/>
          <p:nvPr/>
        </p:nvSpPr>
        <p:spPr>
          <a:xfrm>
            <a:off x="1663908" y="3401695"/>
            <a:ext cx="8019738" cy="2954655"/>
          </a:xfrm>
          <a:prstGeom prst="rect">
            <a:avLst/>
          </a:prstGeom>
          <a:noFill/>
        </p:spPr>
        <p:txBody>
          <a:bodyPr wrap="square">
            <a:spAutoFit/>
          </a:bodyPr>
          <a:lstStyle/>
          <a:p>
            <a:r>
              <a:rPr lang="en-IE" sz="2400" b="0" i="0" dirty="0">
                <a:effectLst/>
                <a:latin typeface="Courier New" panose="02070309020205020404" pitchFamily="49" charset="0"/>
              </a:rPr>
              <a:t>print(ire_reslr_output)</a:t>
            </a:r>
          </a:p>
          <a:p>
            <a:br>
              <a:rPr lang="en-IE" dirty="0"/>
            </a:br>
            <a:r>
              <a:rPr lang="en-IE" b="0" i="0" dirty="0">
                <a:effectLst/>
                <a:latin typeface="Courier New" panose="02070309020205020404" pitchFamily="49" charset="0"/>
              </a:rPr>
              <a:t>#&gt; This is a valid reslr output object with 55 observations and 1 site(s).</a:t>
            </a:r>
            <a:br>
              <a:rPr lang="en-IE" dirty="0"/>
            </a:br>
            <a:r>
              <a:rPr lang="en-IE" b="0" i="0" dirty="0">
                <a:effectLst/>
                <a:latin typeface="Courier New" panose="02070309020205020404" pitchFamily="49" charset="0"/>
              </a:rPr>
              <a:t>#&gt; There are 1 proxy site(s) and 0 tide gauge site(s).</a:t>
            </a:r>
            <a:br>
              <a:rPr lang="en-IE" dirty="0"/>
            </a:br>
            <a:r>
              <a:rPr lang="en-IE" b="0" i="0" dirty="0">
                <a:effectLst/>
                <a:latin typeface="Courier New" panose="02070309020205020404" pitchFamily="49" charset="0"/>
              </a:rPr>
              <a:t>#&gt; The age units are; Common Era.</a:t>
            </a:r>
            <a:br>
              <a:rPr lang="en-IE" dirty="0"/>
            </a:br>
            <a:r>
              <a:rPr lang="en-IE" b="0" i="0" dirty="0">
                <a:effectLst/>
                <a:latin typeface="Courier New" panose="02070309020205020404" pitchFamily="49" charset="0"/>
              </a:rPr>
              <a:t>#&gt; The model used was the Noisy Input Spline in time model.</a:t>
            </a:r>
            <a:br>
              <a:rPr lang="en-IE" dirty="0"/>
            </a:br>
            <a:r>
              <a:rPr lang="en-IE" b="0" i="0" dirty="0">
                <a:effectLst/>
                <a:latin typeface="Courier New" panose="02070309020205020404" pitchFamily="49" charset="0"/>
              </a:rPr>
              <a:t>#&gt; The input data has been run via </a:t>
            </a:r>
            <a:r>
              <a:rPr lang="en-IE" b="0" i="0" dirty="0" err="1">
                <a:effectLst/>
                <a:latin typeface="Courier New" panose="02070309020205020404" pitchFamily="49" charset="0"/>
              </a:rPr>
              <a:t>reslr_mcmc</a:t>
            </a:r>
            <a:r>
              <a:rPr lang="en-IE" b="0" i="0" dirty="0">
                <a:effectLst/>
                <a:latin typeface="Courier New" panose="02070309020205020404" pitchFamily="49" charset="0"/>
              </a:rPr>
              <a:t> and has produced 3000 iterations over 3 MCMC chains.</a:t>
            </a:r>
            <a:endParaRPr lang="en-US" dirty="0"/>
          </a:p>
        </p:txBody>
      </p:sp>
      <p:pic>
        <p:nvPicPr>
          <p:cNvPr id="4" name="Picture 3" descr="A picture containing water, screenshot, sky, azure&#10;&#10;Description automatically generated">
            <a:extLst>
              <a:ext uri="{FF2B5EF4-FFF2-40B4-BE49-F238E27FC236}">
                <a16:creationId xmlns:a16="http://schemas.microsoft.com/office/drawing/2014/main" id="{0E971F13-181C-A493-2FF0-27377043899F}"/>
              </a:ext>
            </a:extLst>
          </p:cNvPr>
          <p:cNvPicPr>
            <a:picLocks noChangeAspect="1"/>
          </p:cNvPicPr>
          <p:nvPr/>
        </p:nvPicPr>
        <p:blipFill>
          <a:blip r:embed="rId2"/>
          <a:stretch>
            <a:fillRect/>
          </a:stretch>
        </p:blipFill>
        <p:spPr>
          <a:xfrm>
            <a:off x="10792657" y="89479"/>
            <a:ext cx="1352672" cy="1586169"/>
          </a:xfrm>
          <a:prstGeom prst="rect">
            <a:avLst/>
          </a:prstGeom>
        </p:spPr>
      </p:pic>
    </p:spTree>
    <p:extLst>
      <p:ext uri="{BB962C8B-B14F-4D97-AF65-F5344CB8AC3E}">
        <p14:creationId xmlns:p14="http://schemas.microsoft.com/office/powerpoint/2010/main" val="4110676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5CE38-4D40-FC56-2C94-388EE89A5670}"/>
              </a:ext>
            </a:extLst>
          </p:cNvPr>
          <p:cNvSpPr>
            <a:spLocks noGrp="1"/>
          </p:cNvSpPr>
          <p:nvPr>
            <p:ph type="title"/>
          </p:nvPr>
        </p:nvSpPr>
        <p:spPr/>
        <p:txBody>
          <a:bodyPr/>
          <a:lstStyle/>
          <a:p>
            <a:r>
              <a:rPr lang="en-US" dirty="0"/>
              <a:t>Step 4: Model convergence</a:t>
            </a:r>
          </a:p>
        </p:txBody>
      </p:sp>
      <p:sp>
        <p:nvSpPr>
          <p:cNvPr id="3" name="Slide Number Placeholder 2">
            <a:extLst>
              <a:ext uri="{FF2B5EF4-FFF2-40B4-BE49-F238E27FC236}">
                <a16:creationId xmlns:a16="http://schemas.microsoft.com/office/drawing/2014/main" id="{032C97A0-52B2-5A5B-8173-331991117632}"/>
              </a:ext>
            </a:extLst>
          </p:cNvPr>
          <p:cNvSpPr>
            <a:spLocks noGrp="1"/>
          </p:cNvSpPr>
          <p:nvPr>
            <p:ph type="sldNum" sz="quarter" idx="12"/>
          </p:nvPr>
        </p:nvSpPr>
        <p:spPr/>
        <p:txBody>
          <a:bodyPr/>
          <a:lstStyle/>
          <a:p>
            <a:fld id="{E93A800F-86CF-FE48-A666-A6A2FBCDF2C4}" type="slidenum">
              <a:rPr lang="en-US" smtClean="0"/>
              <a:t>22</a:t>
            </a:fld>
            <a:endParaRPr lang="en-US"/>
          </a:p>
        </p:txBody>
      </p:sp>
      <p:sp>
        <p:nvSpPr>
          <p:cNvPr id="5" name="TextBox 4">
            <a:extLst>
              <a:ext uri="{FF2B5EF4-FFF2-40B4-BE49-F238E27FC236}">
                <a16:creationId xmlns:a16="http://schemas.microsoft.com/office/drawing/2014/main" id="{43F9698B-023F-16C9-007A-C307726CC8B7}"/>
              </a:ext>
            </a:extLst>
          </p:cNvPr>
          <p:cNvSpPr txBox="1"/>
          <p:nvPr/>
        </p:nvSpPr>
        <p:spPr>
          <a:xfrm>
            <a:off x="1109272" y="1994090"/>
            <a:ext cx="8030979" cy="2893100"/>
          </a:xfrm>
          <a:prstGeom prst="rect">
            <a:avLst/>
          </a:prstGeom>
          <a:noFill/>
        </p:spPr>
        <p:txBody>
          <a:bodyPr wrap="square">
            <a:spAutoFit/>
          </a:bodyPr>
          <a:lstStyle/>
          <a:p>
            <a:r>
              <a:rPr lang="en-IE" sz="2800" b="0" i="0" dirty="0">
                <a:effectLst/>
                <a:latin typeface="Courier New" panose="02070309020205020404" pitchFamily="49" charset="0"/>
              </a:rPr>
              <a:t>summary(ire_reslr_output)</a:t>
            </a:r>
          </a:p>
          <a:p>
            <a:endParaRPr lang="en-IE" sz="2800" dirty="0">
              <a:latin typeface="Courier New" panose="02070309020205020404" pitchFamily="49" charset="0"/>
            </a:endParaRPr>
          </a:p>
          <a:p>
            <a:br>
              <a:rPr lang="en-IE" dirty="0"/>
            </a:br>
            <a:r>
              <a:rPr lang="en-IE" b="0" i="0" dirty="0">
                <a:effectLst/>
                <a:latin typeface="Courier New" panose="02070309020205020404" pitchFamily="49" charset="0"/>
              </a:rPr>
              <a:t>#&gt; No convergence issues detected.</a:t>
            </a:r>
            <a:br>
              <a:rPr lang="en-IE" dirty="0"/>
            </a:br>
            <a:r>
              <a:rPr lang="en-IE" b="0" i="0" dirty="0">
                <a:effectLst/>
                <a:latin typeface="Courier New" panose="02070309020205020404" pitchFamily="49" charset="0"/>
              </a:rPr>
              <a:t>#&gt; # A </a:t>
            </a:r>
            <a:r>
              <a:rPr lang="en-IE" b="0" i="0" dirty="0" err="1">
                <a:effectLst/>
                <a:latin typeface="Courier New" panose="02070309020205020404" pitchFamily="49" charset="0"/>
              </a:rPr>
              <a:t>tibble</a:t>
            </a:r>
            <a:r>
              <a:rPr lang="en-IE" b="0" i="0" dirty="0">
                <a:effectLst/>
                <a:latin typeface="Courier New" panose="02070309020205020404" pitchFamily="49" charset="0"/>
              </a:rPr>
              <a:t>: 2 x 7</a:t>
            </a:r>
            <a:br>
              <a:rPr lang="en-IE" dirty="0"/>
            </a:br>
            <a:r>
              <a:rPr lang="en-IE" b="0" i="0" dirty="0">
                <a:effectLst/>
                <a:latin typeface="Courier New" panose="02070309020205020404" pitchFamily="49" charset="0"/>
              </a:rPr>
              <a:t>#&gt; variable mean </a:t>
            </a:r>
            <a:r>
              <a:rPr lang="en-IE" b="0" i="0" dirty="0" err="1">
                <a:effectLst/>
                <a:latin typeface="Courier New" panose="02070309020205020404" pitchFamily="49" charset="0"/>
              </a:rPr>
              <a:t>sd</a:t>
            </a:r>
            <a:r>
              <a:rPr lang="en-IE" b="0" i="0" dirty="0">
                <a:effectLst/>
                <a:latin typeface="Courier New" panose="02070309020205020404" pitchFamily="49" charset="0"/>
              </a:rPr>
              <a:t> mad q5 q95 </a:t>
            </a:r>
            <a:r>
              <a:rPr lang="en-IE" b="0" i="0" dirty="0" err="1">
                <a:effectLst/>
                <a:latin typeface="Courier New" panose="02070309020205020404" pitchFamily="49" charset="0"/>
              </a:rPr>
              <a:t>rhat</a:t>
            </a:r>
            <a:br>
              <a:rPr lang="en-IE" dirty="0"/>
            </a:br>
            <a:r>
              <a:rPr lang="en-IE" b="0" i="0" dirty="0">
                <a:effectLst/>
                <a:latin typeface="Courier New" panose="02070309020205020404" pitchFamily="49" charset="0"/>
              </a:rPr>
              <a:t>#&gt; &lt;chr&gt; &lt;</a:t>
            </a:r>
            <a:r>
              <a:rPr lang="en-IE" b="0" i="0" dirty="0" err="1">
                <a:effectLst/>
                <a:latin typeface="Courier New" panose="02070309020205020404" pitchFamily="49" charset="0"/>
              </a:rPr>
              <a:t>num</a:t>
            </a:r>
            <a:r>
              <a:rPr lang="en-IE" b="0" i="0" dirty="0">
                <a:effectLst/>
                <a:latin typeface="Courier New" panose="02070309020205020404" pitchFamily="49" charset="0"/>
              </a:rPr>
              <a:t>&gt; &lt;</a:t>
            </a:r>
            <a:r>
              <a:rPr lang="en-IE" b="0" i="0" dirty="0" err="1">
                <a:effectLst/>
                <a:latin typeface="Courier New" panose="02070309020205020404" pitchFamily="49" charset="0"/>
              </a:rPr>
              <a:t>num</a:t>
            </a:r>
            <a:r>
              <a:rPr lang="en-IE" b="0" i="0" dirty="0">
                <a:effectLst/>
                <a:latin typeface="Courier New" panose="02070309020205020404" pitchFamily="49" charset="0"/>
              </a:rPr>
              <a:t>&gt; &lt;</a:t>
            </a:r>
            <a:r>
              <a:rPr lang="en-IE" b="0" i="0" dirty="0" err="1">
                <a:effectLst/>
                <a:latin typeface="Courier New" panose="02070309020205020404" pitchFamily="49" charset="0"/>
              </a:rPr>
              <a:t>num</a:t>
            </a:r>
            <a:r>
              <a:rPr lang="en-IE" b="0" i="0" dirty="0">
                <a:effectLst/>
                <a:latin typeface="Courier New" panose="02070309020205020404" pitchFamily="49" charset="0"/>
              </a:rPr>
              <a:t>&gt; &lt;</a:t>
            </a:r>
            <a:r>
              <a:rPr lang="en-IE" b="0" i="0" dirty="0" err="1">
                <a:effectLst/>
                <a:latin typeface="Courier New" panose="02070309020205020404" pitchFamily="49" charset="0"/>
              </a:rPr>
              <a:t>num</a:t>
            </a:r>
            <a:r>
              <a:rPr lang="en-IE" b="0" i="0" dirty="0">
                <a:effectLst/>
                <a:latin typeface="Courier New" panose="02070309020205020404" pitchFamily="49" charset="0"/>
              </a:rPr>
              <a:t>&gt; &lt;</a:t>
            </a:r>
            <a:r>
              <a:rPr lang="en-IE" b="0" i="0" dirty="0" err="1">
                <a:effectLst/>
                <a:latin typeface="Courier New" panose="02070309020205020404" pitchFamily="49" charset="0"/>
              </a:rPr>
              <a:t>num</a:t>
            </a:r>
            <a:r>
              <a:rPr lang="en-IE" b="0" i="0" dirty="0">
                <a:effectLst/>
                <a:latin typeface="Courier New" panose="02070309020205020404" pitchFamily="49" charset="0"/>
              </a:rPr>
              <a:t>&gt; &lt;</a:t>
            </a:r>
            <a:r>
              <a:rPr lang="en-IE" b="0" i="0" dirty="0" err="1">
                <a:effectLst/>
                <a:latin typeface="Courier New" panose="02070309020205020404" pitchFamily="49" charset="0"/>
              </a:rPr>
              <a:t>num</a:t>
            </a:r>
            <a:r>
              <a:rPr lang="en-IE" b="0" i="0" dirty="0">
                <a:effectLst/>
                <a:latin typeface="Courier New" panose="02070309020205020404" pitchFamily="49" charset="0"/>
              </a:rPr>
              <a:t>&gt;</a:t>
            </a:r>
            <a:br>
              <a:rPr lang="en-IE" dirty="0"/>
            </a:br>
            <a:r>
              <a:rPr lang="en-IE" b="0" i="0" dirty="0">
                <a:effectLst/>
                <a:latin typeface="Courier New" panose="02070309020205020404" pitchFamily="49" charset="0"/>
              </a:rPr>
              <a:t>#&gt; 1 </a:t>
            </a:r>
            <a:r>
              <a:rPr lang="en-IE" b="0" i="0" dirty="0" err="1">
                <a:effectLst/>
                <a:latin typeface="Courier New" panose="02070309020205020404" pitchFamily="49" charset="0"/>
              </a:rPr>
              <a:t>sigma_beta</a:t>
            </a:r>
            <a:r>
              <a:rPr lang="en-IE" b="0" i="0" dirty="0">
                <a:effectLst/>
                <a:latin typeface="Courier New" panose="02070309020205020404" pitchFamily="49" charset="0"/>
              </a:rPr>
              <a:t> 1.22 0.428 0.350 </a:t>
            </a:r>
            <a:r>
              <a:rPr lang="en-IE" dirty="0">
                <a:latin typeface="Courier New" panose="02070309020205020404" pitchFamily="49" charset="0"/>
              </a:rPr>
              <a:t>0</a:t>
            </a:r>
            <a:r>
              <a:rPr lang="en-IE" b="0" i="0" dirty="0">
                <a:effectLst/>
                <a:latin typeface="Courier New" panose="02070309020205020404" pitchFamily="49" charset="0"/>
              </a:rPr>
              <a:t>.720 </a:t>
            </a:r>
            <a:r>
              <a:rPr lang="en-IE" dirty="0">
                <a:latin typeface="Courier New" panose="02070309020205020404" pitchFamily="49" charset="0"/>
              </a:rPr>
              <a:t>2</a:t>
            </a:r>
            <a:r>
              <a:rPr lang="en-IE" b="0" i="0" dirty="0">
                <a:effectLst/>
                <a:latin typeface="Courier New" panose="02070309020205020404" pitchFamily="49" charset="0"/>
              </a:rPr>
              <a:t>.01 1.00</a:t>
            </a:r>
            <a:br>
              <a:rPr lang="en-IE" dirty="0"/>
            </a:br>
            <a:r>
              <a:rPr lang="en-IE" b="0" i="0" dirty="0">
                <a:effectLst/>
                <a:latin typeface="Courier New" panose="02070309020205020404" pitchFamily="49" charset="0"/>
              </a:rPr>
              <a:t>#&gt; 2 </a:t>
            </a:r>
            <a:r>
              <a:rPr lang="en-IE" b="0" i="0" dirty="0" err="1">
                <a:effectLst/>
                <a:latin typeface="Courier New" panose="02070309020205020404" pitchFamily="49" charset="0"/>
              </a:rPr>
              <a:t>sigma_y</a:t>
            </a:r>
            <a:r>
              <a:rPr lang="en-IE" b="0" i="0" dirty="0">
                <a:effectLst/>
                <a:latin typeface="Courier New" panose="02070309020205020404" pitchFamily="49" charset="0"/>
              </a:rPr>
              <a:t> 0.0259 0.0194 0.0193 0.00237 0.0643 1.00</a:t>
            </a:r>
            <a:endParaRPr lang="en-US" dirty="0"/>
          </a:p>
        </p:txBody>
      </p:sp>
      <p:pic>
        <p:nvPicPr>
          <p:cNvPr id="4" name="Picture 3" descr="A picture containing water, screenshot, sky, azure&#10;&#10;Description automatically generated">
            <a:extLst>
              <a:ext uri="{FF2B5EF4-FFF2-40B4-BE49-F238E27FC236}">
                <a16:creationId xmlns:a16="http://schemas.microsoft.com/office/drawing/2014/main" id="{5B548655-B000-9A15-2DCE-53E468D6E534}"/>
              </a:ext>
            </a:extLst>
          </p:cNvPr>
          <p:cNvPicPr>
            <a:picLocks noChangeAspect="1"/>
          </p:cNvPicPr>
          <p:nvPr/>
        </p:nvPicPr>
        <p:blipFill>
          <a:blip r:embed="rId2"/>
          <a:stretch>
            <a:fillRect/>
          </a:stretch>
        </p:blipFill>
        <p:spPr>
          <a:xfrm>
            <a:off x="10792657" y="89479"/>
            <a:ext cx="1352672" cy="1586169"/>
          </a:xfrm>
          <a:prstGeom prst="rect">
            <a:avLst/>
          </a:prstGeom>
        </p:spPr>
      </p:pic>
    </p:spTree>
    <p:extLst>
      <p:ext uri="{BB962C8B-B14F-4D97-AF65-F5344CB8AC3E}">
        <p14:creationId xmlns:p14="http://schemas.microsoft.com/office/powerpoint/2010/main" val="34299952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D10C7-DBFA-1E59-6094-015B363216EA}"/>
              </a:ext>
            </a:extLst>
          </p:cNvPr>
          <p:cNvSpPr>
            <a:spLocks noGrp="1"/>
          </p:cNvSpPr>
          <p:nvPr>
            <p:ph type="title"/>
          </p:nvPr>
        </p:nvSpPr>
        <p:spPr/>
        <p:txBody>
          <a:bodyPr/>
          <a:lstStyle/>
          <a:p>
            <a:r>
              <a:rPr lang="en-US" dirty="0"/>
              <a:t>Step 5: Plot model fit results</a:t>
            </a:r>
          </a:p>
        </p:txBody>
      </p:sp>
      <p:sp>
        <p:nvSpPr>
          <p:cNvPr id="3" name="Slide Number Placeholder 2">
            <a:extLst>
              <a:ext uri="{FF2B5EF4-FFF2-40B4-BE49-F238E27FC236}">
                <a16:creationId xmlns:a16="http://schemas.microsoft.com/office/drawing/2014/main" id="{F71E3B78-5E67-4856-58B0-FE0E4A47D710}"/>
              </a:ext>
            </a:extLst>
          </p:cNvPr>
          <p:cNvSpPr>
            <a:spLocks noGrp="1"/>
          </p:cNvSpPr>
          <p:nvPr>
            <p:ph type="sldNum" sz="quarter" idx="12"/>
          </p:nvPr>
        </p:nvSpPr>
        <p:spPr/>
        <p:txBody>
          <a:bodyPr/>
          <a:lstStyle/>
          <a:p>
            <a:fld id="{E93A800F-86CF-FE48-A666-A6A2FBCDF2C4}" type="slidenum">
              <a:rPr lang="en-US" smtClean="0"/>
              <a:t>23</a:t>
            </a:fld>
            <a:endParaRPr lang="en-US"/>
          </a:p>
        </p:txBody>
      </p:sp>
      <p:pic>
        <p:nvPicPr>
          <p:cNvPr id="11" name="Picture 10">
            <a:extLst>
              <a:ext uri="{FF2B5EF4-FFF2-40B4-BE49-F238E27FC236}">
                <a16:creationId xmlns:a16="http://schemas.microsoft.com/office/drawing/2014/main" id="{99717CC0-25AE-B573-DF29-3939CAE8E1BC}"/>
              </a:ext>
            </a:extLst>
          </p:cNvPr>
          <p:cNvPicPr>
            <a:picLocks noChangeAspect="1"/>
          </p:cNvPicPr>
          <p:nvPr/>
        </p:nvPicPr>
        <p:blipFill>
          <a:blip r:embed="rId2"/>
          <a:stretch>
            <a:fillRect/>
          </a:stretch>
        </p:blipFill>
        <p:spPr>
          <a:xfrm>
            <a:off x="1540042" y="1494563"/>
            <a:ext cx="8711520" cy="5226912"/>
          </a:xfrm>
          <a:prstGeom prst="rect">
            <a:avLst/>
          </a:prstGeom>
        </p:spPr>
      </p:pic>
      <p:pic>
        <p:nvPicPr>
          <p:cNvPr id="4" name="Picture 3" descr="A picture containing water, screenshot, sky, azure&#10;&#10;Description automatically generated">
            <a:extLst>
              <a:ext uri="{FF2B5EF4-FFF2-40B4-BE49-F238E27FC236}">
                <a16:creationId xmlns:a16="http://schemas.microsoft.com/office/drawing/2014/main" id="{395D5EB9-71B9-2E39-7721-4D35E1748F11}"/>
              </a:ext>
            </a:extLst>
          </p:cNvPr>
          <p:cNvPicPr>
            <a:picLocks noChangeAspect="1"/>
          </p:cNvPicPr>
          <p:nvPr/>
        </p:nvPicPr>
        <p:blipFill>
          <a:blip r:embed="rId3"/>
          <a:stretch>
            <a:fillRect/>
          </a:stretch>
        </p:blipFill>
        <p:spPr>
          <a:xfrm>
            <a:off x="10792657" y="89479"/>
            <a:ext cx="1352672" cy="1586169"/>
          </a:xfrm>
          <a:prstGeom prst="rect">
            <a:avLst/>
          </a:prstGeom>
        </p:spPr>
      </p:pic>
    </p:spTree>
    <p:extLst>
      <p:ext uri="{BB962C8B-B14F-4D97-AF65-F5344CB8AC3E}">
        <p14:creationId xmlns:p14="http://schemas.microsoft.com/office/powerpoint/2010/main" val="3481931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D10C7-DBFA-1E59-6094-015B363216EA}"/>
              </a:ext>
            </a:extLst>
          </p:cNvPr>
          <p:cNvSpPr>
            <a:spLocks noGrp="1"/>
          </p:cNvSpPr>
          <p:nvPr>
            <p:ph type="title"/>
          </p:nvPr>
        </p:nvSpPr>
        <p:spPr/>
        <p:txBody>
          <a:bodyPr/>
          <a:lstStyle/>
          <a:p>
            <a:r>
              <a:rPr lang="en-US" dirty="0"/>
              <a:t>Step 5: Plot rate of change results</a:t>
            </a:r>
          </a:p>
        </p:txBody>
      </p:sp>
      <p:sp>
        <p:nvSpPr>
          <p:cNvPr id="3" name="Slide Number Placeholder 2">
            <a:extLst>
              <a:ext uri="{FF2B5EF4-FFF2-40B4-BE49-F238E27FC236}">
                <a16:creationId xmlns:a16="http://schemas.microsoft.com/office/drawing/2014/main" id="{F71E3B78-5E67-4856-58B0-FE0E4A47D710}"/>
              </a:ext>
            </a:extLst>
          </p:cNvPr>
          <p:cNvSpPr>
            <a:spLocks noGrp="1"/>
          </p:cNvSpPr>
          <p:nvPr>
            <p:ph type="sldNum" sz="quarter" idx="12"/>
          </p:nvPr>
        </p:nvSpPr>
        <p:spPr/>
        <p:txBody>
          <a:bodyPr/>
          <a:lstStyle/>
          <a:p>
            <a:fld id="{E93A800F-86CF-FE48-A666-A6A2FBCDF2C4}" type="slidenum">
              <a:rPr lang="en-US" smtClean="0"/>
              <a:t>24</a:t>
            </a:fld>
            <a:endParaRPr lang="en-US"/>
          </a:p>
        </p:txBody>
      </p:sp>
      <p:pic>
        <p:nvPicPr>
          <p:cNvPr id="13" name="Picture 12">
            <a:extLst>
              <a:ext uri="{FF2B5EF4-FFF2-40B4-BE49-F238E27FC236}">
                <a16:creationId xmlns:a16="http://schemas.microsoft.com/office/drawing/2014/main" id="{A4898282-CA59-D033-5C46-CBE6F6ACFEE0}"/>
              </a:ext>
            </a:extLst>
          </p:cNvPr>
          <p:cNvPicPr>
            <a:picLocks noChangeAspect="1"/>
          </p:cNvPicPr>
          <p:nvPr/>
        </p:nvPicPr>
        <p:blipFill>
          <a:blip r:embed="rId2"/>
          <a:stretch>
            <a:fillRect/>
          </a:stretch>
        </p:blipFill>
        <p:spPr>
          <a:xfrm>
            <a:off x="1925053" y="1585209"/>
            <a:ext cx="8390678" cy="5034407"/>
          </a:xfrm>
          <a:prstGeom prst="rect">
            <a:avLst/>
          </a:prstGeom>
        </p:spPr>
      </p:pic>
      <p:pic>
        <p:nvPicPr>
          <p:cNvPr id="4" name="Picture 3" descr="A picture containing water, screenshot, sky, azure&#10;&#10;Description automatically generated">
            <a:extLst>
              <a:ext uri="{FF2B5EF4-FFF2-40B4-BE49-F238E27FC236}">
                <a16:creationId xmlns:a16="http://schemas.microsoft.com/office/drawing/2014/main" id="{BC982090-6B75-5BB7-E185-260D4334C61D}"/>
              </a:ext>
            </a:extLst>
          </p:cNvPr>
          <p:cNvPicPr>
            <a:picLocks noChangeAspect="1"/>
          </p:cNvPicPr>
          <p:nvPr/>
        </p:nvPicPr>
        <p:blipFill>
          <a:blip r:embed="rId3"/>
          <a:stretch>
            <a:fillRect/>
          </a:stretch>
        </p:blipFill>
        <p:spPr>
          <a:xfrm>
            <a:off x="10792657" y="89479"/>
            <a:ext cx="1352672" cy="1586169"/>
          </a:xfrm>
          <a:prstGeom prst="rect">
            <a:avLst/>
          </a:prstGeom>
        </p:spPr>
      </p:pic>
    </p:spTree>
    <p:extLst>
      <p:ext uri="{BB962C8B-B14F-4D97-AF65-F5344CB8AC3E}">
        <p14:creationId xmlns:p14="http://schemas.microsoft.com/office/powerpoint/2010/main" val="39534235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46DDE-AFDA-D273-5D6E-831A0432E0BF}"/>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0B744881-B95B-A293-5D29-27990ED64722}"/>
              </a:ext>
            </a:extLst>
          </p:cNvPr>
          <p:cNvPicPr>
            <a:picLocks noChangeAspect="1"/>
          </p:cNvPicPr>
          <p:nvPr/>
        </p:nvPicPr>
        <p:blipFill>
          <a:blip r:embed="rId3"/>
          <a:stretch>
            <a:fillRect/>
          </a:stretch>
        </p:blipFill>
        <p:spPr>
          <a:xfrm>
            <a:off x="3977165" y="2105081"/>
            <a:ext cx="7772400" cy="4663440"/>
          </a:xfrm>
          <a:prstGeom prst="rect">
            <a:avLst/>
          </a:prstGeom>
        </p:spPr>
      </p:pic>
      <p:sp>
        <p:nvSpPr>
          <p:cNvPr id="2" name="Title 1">
            <a:extLst>
              <a:ext uri="{FF2B5EF4-FFF2-40B4-BE49-F238E27FC236}">
                <a16:creationId xmlns:a16="http://schemas.microsoft.com/office/drawing/2014/main" id="{2DB251E4-16A6-0053-339A-45BB43E3FB43}"/>
              </a:ext>
            </a:extLst>
          </p:cNvPr>
          <p:cNvSpPr>
            <a:spLocks noGrp="1"/>
          </p:cNvSpPr>
          <p:nvPr>
            <p:ph type="title"/>
          </p:nvPr>
        </p:nvSpPr>
        <p:spPr/>
        <p:txBody>
          <a:bodyPr/>
          <a:lstStyle/>
          <a:p>
            <a:r>
              <a:rPr lang="en-US" dirty="0"/>
              <a:t>Case Study 2: Multi Site Analysis</a:t>
            </a:r>
          </a:p>
        </p:txBody>
      </p:sp>
      <p:sp>
        <p:nvSpPr>
          <p:cNvPr id="3" name="Slide Number Placeholder 2">
            <a:extLst>
              <a:ext uri="{FF2B5EF4-FFF2-40B4-BE49-F238E27FC236}">
                <a16:creationId xmlns:a16="http://schemas.microsoft.com/office/drawing/2014/main" id="{A61BE3EA-EFD5-7967-B46A-B460A76C3D4C}"/>
              </a:ext>
            </a:extLst>
          </p:cNvPr>
          <p:cNvSpPr>
            <a:spLocks noGrp="1"/>
          </p:cNvSpPr>
          <p:nvPr>
            <p:ph type="sldNum" sz="quarter" idx="12"/>
          </p:nvPr>
        </p:nvSpPr>
        <p:spPr/>
        <p:txBody>
          <a:bodyPr/>
          <a:lstStyle/>
          <a:p>
            <a:fld id="{E93A800F-86CF-FE48-A666-A6A2FBCDF2C4}" type="slidenum">
              <a:rPr lang="en-US" smtClean="0"/>
              <a:t>25</a:t>
            </a:fld>
            <a:endParaRPr lang="en-US"/>
          </a:p>
        </p:txBody>
      </p:sp>
      <p:sp>
        <p:nvSpPr>
          <p:cNvPr id="11" name="Content Placeholder 10">
            <a:extLst>
              <a:ext uri="{FF2B5EF4-FFF2-40B4-BE49-F238E27FC236}">
                <a16:creationId xmlns:a16="http://schemas.microsoft.com/office/drawing/2014/main" id="{31267AD0-4C0F-8DC8-58BF-48A7F7962445}"/>
              </a:ext>
            </a:extLst>
          </p:cNvPr>
          <p:cNvSpPr>
            <a:spLocks noGrp="1"/>
          </p:cNvSpPr>
          <p:nvPr>
            <p:ph idx="1"/>
          </p:nvPr>
        </p:nvSpPr>
        <p:spPr>
          <a:xfrm>
            <a:off x="838200" y="1645745"/>
            <a:ext cx="10515600" cy="4351338"/>
          </a:xfrm>
        </p:spPr>
        <p:txBody>
          <a:bodyPr/>
          <a:lstStyle/>
          <a:p>
            <a:r>
              <a:rPr lang="en-US" dirty="0"/>
              <a:t>Bracky Bridge, Ireland (Kirby et al. 2023) [11], Barlow et al. (2014), Gehrels et al. (2011)</a:t>
            </a:r>
          </a:p>
          <a:p>
            <a:pPr lvl="1"/>
            <a:r>
              <a:rPr lang="en-US" dirty="0"/>
              <a:t>4 sites</a:t>
            </a:r>
          </a:p>
          <a:p>
            <a:pPr lvl="1"/>
            <a:r>
              <a:rPr lang="en-US" dirty="0"/>
              <a:t>167 observations</a:t>
            </a:r>
          </a:p>
        </p:txBody>
      </p:sp>
      <p:pic>
        <p:nvPicPr>
          <p:cNvPr id="4" name="Picture 3" descr="A picture containing water, screenshot, sky, azure&#10;&#10;Description automatically generated">
            <a:extLst>
              <a:ext uri="{FF2B5EF4-FFF2-40B4-BE49-F238E27FC236}">
                <a16:creationId xmlns:a16="http://schemas.microsoft.com/office/drawing/2014/main" id="{A70F6DD2-7A28-72D5-EE38-39A71DA3B9C0}"/>
              </a:ext>
            </a:extLst>
          </p:cNvPr>
          <p:cNvPicPr>
            <a:picLocks noChangeAspect="1"/>
          </p:cNvPicPr>
          <p:nvPr/>
        </p:nvPicPr>
        <p:blipFill>
          <a:blip r:embed="rId4"/>
          <a:stretch>
            <a:fillRect/>
          </a:stretch>
        </p:blipFill>
        <p:spPr>
          <a:xfrm>
            <a:off x="10792657" y="89479"/>
            <a:ext cx="1352672" cy="1586169"/>
          </a:xfrm>
          <a:prstGeom prst="rect">
            <a:avLst/>
          </a:prstGeom>
        </p:spPr>
      </p:pic>
    </p:spTree>
    <p:extLst>
      <p:ext uri="{BB962C8B-B14F-4D97-AF65-F5344CB8AC3E}">
        <p14:creationId xmlns:p14="http://schemas.microsoft.com/office/powerpoint/2010/main" val="1261419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88B21-8B51-2CCA-798B-E133FB89F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F4F3C2-5BD5-EFCC-5FF8-26E1E9F67339}"/>
              </a:ext>
            </a:extLst>
          </p:cNvPr>
          <p:cNvSpPr>
            <a:spLocks noGrp="1"/>
          </p:cNvSpPr>
          <p:nvPr>
            <p:ph type="title"/>
          </p:nvPr>
        </p:nvSpPr>
        <p:spPr/>
        <p:txBody>
          <a:bodyPr/>
          <a:lstStyle/>
          <a:p>
            <a:r>
              <a:rPr lang="en-US" dirty="0"/>
              <a:t>Step 1: Load in data </a:t>
            </a:r>
          </a:p>
        </p:txBody>
      </p:sp>
      <p:sp>
        <p:nvSpPr>
          <p:cNvPr id="3" name="Slide Number Placeholder 2">
            <a:extLst>
              <a:ext uri="{FF2B5EF4-FFF2-40B4-BE49-F238E27FC236}">
                <a16:creationId xmlns:a16="http://schemas.microsoft.com/office/drawing/2014/main" id="{36904B6B-724C-0B4D-54AF-B5BC1D995B23}"/>
              </a:ext>
            </a:extLst>
          </p:cNvPr>
          <p:cNvSpPr>
            <a:spLocks noGrp="1"/>
          </p:cNvSpPr>
          <p:nvPr>
            <p:ph type="sldNum" sz="quarter" idx="12"/>
          </p:nvPr>
        </p:nvSpPr>
        <p:spPr/>
        <p:txBody>
          <a:bodyPr/>
          <a:lstStyle/>
          <a:p>
            <a:fld id="{E93A800F-86CF-FE48-A666-A6A2FBCDF2C4}" type="slidenum">
              <a:rPr lang="en-US" smtClean="0"/>
              <a:t>26</a:t>
            </a:fld>
            <a:endParaRPr lang="en-US"/>
          </a:p>
        </p:txBody>
      </p:sp>
      <p:sp>
        <p:nvSpPr>
          <p:cNvPr id="5" name="TextBox 4">
            <a:extLst>
              <a:ext uri="{FF2B5EF4-FFF2-40B4-BE49-F238E27FC236}">
                <a16:creationId xmlns:a16="http://schemas.microsoft.com/office/drawing/2014/main" id="{872CD3F7-BCF2-4870-657B-67C293579777}"/>
              </a:ext>
            </a:extLst>
          </p:cNvPr>
          <p:cNvSpPr txBox="1"/>
          <p:nvPr/>
        </p:nvSpPr>
        <p:spPr>
          <a:xfrm>
            <a:off x="2218545" y="1557309"/>
            <a:ext cx="8207738" cy="1077218"/>
          </a:xfrm>
          <a:prstGeom prst="rect">
            <a:avLst/>
          </a:prstGeom>
          <a:noFill/>
        </p:spPr>
        <p:txBody>
          <a:bodyPr wrap="square">
            <a:spAutoFit/>
          </a:bodyPr>
          <a:lstStyle/>
          <a:p>
            <a:r>
              <a:rPr lang="en-IE" sz="3200" b="0" i="0" dirty="0" err="1">
                <a:effectLst/>
                <a:latin typeface="Courier New" panose="02070309020205020404" pitchFamily="49" charset="0"/>
              </a:rPr>
              <a:t>multi_site_reslr</a:t>
            </a:r>
            <a:r>
              <a:rPr lang="en-IE" sz="3200" b="0" i="0" dirty="0">
                <a:effectLst/>
                <a:latin typeface="Courier New" panose="02070309020205020404" pitchFamily="49" charset="0"/>
              </a:rPr>
              <a:t> &lt;- </a:t>
            </a:r>
          </a:p>
          <a:p>
            <a:r>
              <a:rPr lang="en-IE" sz="3200" b="0" i="0" dirty="0">
                <a:effectLst/>
                <a:latin typeface="Courier New" panose="02070309020205020404" pitchFamily="49" charset="0"/>
              </a:rPr>
              <a:t>  </a:t>
            </a:r>
            <a:r>
              <a:rPr lang="en-IE" sz="3200" b="0" i="0" dirty="0" err="1">
                <a:effectLst/>
                <a:latin typeface="Courier New" panose="02070309020205020404" pitchFamily="49" charset="0"/>
              </a:rPr>
              <a:t>reslr_load</a:t>
            </a:r>
            <a:r>
              <a:rPr lang="en-IE" sz="3200" b="0" i="0" dirty="0">
                <a:effectLst/>
                <a:latin typeface="Courier New" panose="02070309020205020404" pitchFamily="49" charset="0"/>
              </a:rPr>
              <a:t>(data = </a:t>
            </a:r>
            <a:r>
              <a:rPr lang="en-IE" sz="3200" b="0" i="0" dirty="0" err="1">
                <a:effectLst/>
                <a:latin typeface="Courier New" panose="02070309020205020404" pitchFamily="49" charset="0"/>
              </a:rPr>
              <a:t>multi_site</a:t>
            </a:r>
            <a:r>
              <a:rPr lang="en-IE" sz="3200" b="0" i="0" dirty="0">
                <a:effectLst/>
                <a:latin typeface="Courier New" panose="02070309020205020404" pitchFamily="49" charset="0"/>
              </a:rPr>
              <a:t>)</a:t>
            </a:r>
            <a:endParaRPr lang="en-US" sz="3200" dirty="0"/>
          </a:p>
        </p:txBody>
      </p:sp>
      <p:sp>
        <p:nvSpPr>
          <p:cNvPr id="7" name="TextBox 6">
            <a:extLst>
              <a:ext uri="{FF2B5EF4-FFF2-40B4-BE49-F238E27FC236}">
                <a16:creationId xmlns:a16="http://schemas.microsoft.com/office/drawing/2014/main" id="{B62D2A3B-0980-0C04-AFB2-99269AA1D147}"/>
              </a:ext>
            </a:extLst>
          </p:cNvPr>
          <p:cNvSpPr txBox="1"/>
          <p:nvPr/>
        </p:nvSpPr>
        <p:spPr>
          <a:xfrm>
            <a:off x="838200" y="3124696"/>
            <a:ext cx="9958197" cy="3231654"/>
          </a:xfrm>
          <a:prstGeom prst="rect">
            <a:avLst/>
          </a:prstGeom>
          <a:noFill/>
        </p:spPr>
        <p:txBody>
          <a:bodyPr wrap="square">
            <a:spAutoFit/>
          </a:bodyPr>
          <a:lstStyle/>
          <a:p>
            <a:r>
              <a:rPr lang="en-IE" sz="2400" b="0" i="0" dirty="0">
                <a:effectLst/>
                <a:latin typeface="Courier New" panose="02070309020205020404" pitchFamily="49" charset="0"/>
              </a:rPr>
              <a:t>print(</a:t>
            </a:r>
            <a:r>
              <a:rPr lang="en-IE" sz="2400" b="0" i="0" dirty="0" err="1">
                <a:effectLst/>
                <a:latin typeface="Courier New" panose="02070309020205020404" pitchFamily="49" charset="0"/>
              </a:rPr>
              <a:t>multi_site_reslr</a:t>
            </a:r>
            <a:r>
              <a:rPr lang="en-IE" sz="2400" b="0" i="0" dirty="0">
                <a:effectLst/>
                <a:latin typeface="Courier New" panose="02070309020205020404" pitchFamily="49" charset="0"/>
              </a:rPr>
              <a:t>)</a:t>
            </a:r>
          </a:p>
          <a:p>
            <a:br>
              <a:rPr lang="en-IE" dirty="0"/>
            </a:br>
            <a:r>
              <a:rPr lang="en-IE" b="0" i="0" dirty="0">
                <a:effectLst/>
                <a:latin typeface="Courier New" panose="02070309020205020404" pitchFamily="49" charset="0"/>
              </a:rPr>
              <a:t>Adding missing grouping variables: `Site`</a:t>
            </a:r>
          </a:p>
          <a:p>
            <a:r>
              <a:rPr lang="en-IE" b="0" i="0" dirty="0">
                <a:effectLst/>
                <a:latin typeface="Courier New" panose="02070309020205020404" pitchFamily="49" charset="0"/>
              </a:rPr>
              <a:t>This is a valid </a:t>
            </a:r>
            <a:r>
              <a:rPr lang="en-IE" b="0" i="0" dirty="0" err="1">
                <a:effectLst/>
                <a:latin typeface="Courier New" panose="02070309020205020404" pitchFamily="49" charset="0"/>
              </a:rPr>
              <a:t>reslr</a:t>
            </a:r>
            <a:r>
              <a:rPr lang="en-IE" b="0" i="0" dirty="0">
                <a:effectLst/>
                <a:latin typeface="Courier New" panose="02070309020205020404" pitchFamily="49" charset="0"/>
              </a:rPr>
              <a:t> input object with 167 observations and  4 site(s).</a:t>
            </a:r>
          </a:p>
          <a:p>
            <a:r>
              <a:rPr lang="en-IE" b="0" i="0" dirty="0">
                <a:effectLst/>
                <a:latin typeface="Courier New" panose="02070309020205020404" pitchFamily="49" charset="0"/>
              </a:rPr>
              <a:t>There are  4  proxy site(s) and  0  tide gauge site(s).</a:t>
            </a:r>
          </a:p>
          <a:p>
            <a:r>
              <a:rPr lang="en-IE" b="0" i="0" dirty="0">
                <a:effectLst/>
                <a:latin typeface="Courier New" panose="02070309020205020404" pitchFamily="49" charset="0"/>
              </a:rPr>
              <a:t>The age units are; Common Era. </a:t>
            </a:r>
          </a:p>
          <a:p>
            <a:r>
              <a:rPr lang="en-IE" b="0" i="0" dirty="0" err="1">
                <a:effectLst/>
                <a:latin typeface="Courier New" panose="02070309020205020404" pitchFamily="49" charset="0"/>
              </a:rPr>
              <a:t>Decadally</a:t>
            </a:r>
            <a:r>
              <a:rPr lang="en-IE" b="0" i="0" dirty="0">
                <a:effectLst/>
                <a:latin typeface="Courier New" panose="02070309020205020404" pitchFamily="49" charset="0"/>
              </a:rPr>
              <a:t> averaged tide gauge data was not included. It is recommended for the </a:t>
            </a:r>
            <a:r>
              <a:rPr lang="en-IE" b="0" i="0" dirty="0" err="1">
                <a:effectLst/>
                <a:latin typeface="Courier New" panose="02070309020205020404" pitchFamily="49" charset="0"/>
              </a:rPr>
              <a:t>ni_gam_decomp</a:t>
            </a:r>
            <a:r>
              <a:rPr lang="en-IE" b="0" i="0" dirty="0">
                <a:effectLst/>
                <a:latin typeface="Courier New" panose="02070309020205020404" pitchFamily="49" charset="0"/>
              </a:rPr>
              <a:t> model </a:t>
            </a:r>
          </a:p>
          <a:p>
            <a:r>
              <a:rPr lang="en-IE" b="0" i="0" dirty="0">
                <a:effectLst/>
                <a:latin typeface="Courier New" panose="02070309020205020404" pitchFamily="49" charset="0"/>
              </a:rPr>
              <a:t>The </a:t>
            </a:r>
            <a:r>
              <a:rPr lang="en-IE" b="0" i="0" dirty="0" err="1">
                <a:effectLst/>
                <a:latin typeface="Courier New" panose="02070309020205020404" pitchFamily="49" charset="0"/>
              </a:rPr>
              <a:t>linear_rate</a:t>
            </a:r>
            <a:r>
              <a:rPr lang="en-IE" b="0" i="0" dirty="0">
                <a:effectLst/>
                <a:latin typeface="Courier New" panose="02070309020205020404" pitchFamily="49" charset="0"/>
              </a:rPr>
              <a:t> or </a:t>
            </a:r>
            <a:r>
              <a:rPr lang="en-IE" b="0" i="0" dirty="0" err="1">
                <a:effectLst/>
                <a:latin typeface="Courier New" panose="02070309020205020404" pitchFamily="49" charset="0"/>
              </a:rPr>
              <a:t>linear_rate_err</a:t>
            </a:r>
            <a:r>
              <a:rPr lang="en-IE" b="0" i="0" dirty="0">
                <a:effectLst/>
                <a:latin typeface="Courier New" panose="02070309020205020404" pitchFamily="49" charset="0"/>
              </a:rPr>
              <a:t> was not included. It is required for the </a:t>
            </a:r>
            <a:r>
              <a:rPr lang="en-IE" b="0" i="0" dirty="0" err="1">
                <a:effectLst/>
                <a:latin typeface="Courier New" panose="02070309020205020404" pitchFamily="49" charset="0"/>
              </a:rPr>
              <a:t>ni_gam_decomp</a:t>
            </a:r>
            <a:r>
              <a:rPr lang="en-IE" b="0" i="0" dirty="0">
                <a:effectLst/>
                <a:latin typeface="Courier New" panose="02070309020205020404" pitchFamily="49" charset="0"/>
              </a:rPr>
              <a:t> model</a:t>
            </a:r>
            <a:endParaRPr lang="en-US" dirty="0"/>
          </a:p>
        </p:txBody>
      </p:sp>
      <p:pic>
        <p:nvPicPr>
          <p:cNvPr id="8" name="Picture 7" descr="A picture containing water, screenshot, sky, azure&#10;&#10;Description automatically generated">
            <a:extLst>
              <a:ext uri="{FF2B5EF4-FFF2-40B4-BE49-F238E27FC236}">
                <a16:creationId xmlns:a16="http://schemas.microsoft.com/office/drawing/2014/main" id="{B47CD61A-4440-41D2-F598-2B498F4DC03F}"/>
              </a:ext>
            </a:extLst>
          </p:cNvPr>
          <p:cNvPicPr>
            <a:picLocks noChangeAspect="1"/>
          </p:cNvPicPr>
          <p:nvPr/>
        </p:nvPicPr>
        <p:blipFill>
          <a:blip r:embed="rId3"/>
          <a:stretch>
            <a:fillRect/>
          </a:stretch>
        </p:blipFill>
        <p:spPr>
          <a:xfrm>
            <a:off x="10792657" y="89479"/>
            <a:ext cx="1352672" cy="1586169"/>
          </a:xfrm>
          <a:prstGeom prst="rect">
            <a:avLst/>
          </a:prstGeom>
        </p:spPr>
      </p:pic>
    </p:spTree>
    <p:extLst>
      <p:ext uri="{BB962C8B-B14F-4D97-AF65-F5344CB8AC3E}">
        <p14:creationId xmlns:p14="http://schemas.microsoft.com/office/powerpoint/2010/main" val="3954844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CABC9F-A5A1-B733-293F-66E6FDF501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A0F40F-C4AB-6EDA-9B8A-AEB40F8925B4}"/>
              </a:ext>
            </a:extLst>
          </p:cNvPr>
          <p:cNvSpPr>
            <a:spLocks noGrp="1"/>
          </p:cNvSpPr>
          <p:nvPr>
            <p:ph type="title"/>
          </p:nvPr>
        </p:nvSpPr>
        <p:spPr>
          <a:xfrm>
            <a:off x="763250" y="110295"/>
            <a:ext cx="10515600" cy="1325563"/>
          </a:xfrm>
        </p:spPr>
        <p:txBody>
          <a:bodyPr/>
          <a:lstStyle/>
          <a:p>
            <a:r>
              <a:rPr lang="en-US" dirty="0"/>
              <a:t>Step 2: Plot raw data</a:t>
            </a:r>
          </a:p>
        </p:txBody>
      </p:sp>
      <p:sp>
        <p:nvSpPr>
          <p:cNvPr id="3" name="Slide Number Placeholder 2">
            <a:extLst>
              <a:ext uri="{FF2B5EF4-FFF2-40B4-BE49-F238E27FC236}">
                <a16:creationId xmlns:a16="http://schemas.microsoft.com/office/drawing/2014/main" id="{0A514459-6B84-2935-42A4-FB3E55C9DECC}"/>
              </a:ext>
            </a:extLst>
          </p:cNvPr>
          <p:cNvSpPr>
            <a:spLocks noGrp="1"/>
          </p:cNvSpPr>
          <p:nvPr>
            <p:ph type="sldNum" sz="quarter" idx="12"/>
          </p:nvPr>
        </p:nvSpPr>
        <p:spPr/>
        <p:txBody>
          <a:bodyPr/>
          <a:lstStyle/>
          <a:p>
            <a:fld id="{E93A800F-86CF-FE48-A666-A6A2FBCDF2C4}" type="slidenum">
              <a:rPr lang="en-US" smtClean="0"/>
              <a:t>27</a:t>
            </a:fld>
            <a:endParaRPr lang="en-US"/>
          </a:p>
        </p:txBody>
      </p:sp>
      <p:pic>
        <p:nvPicPr>
          <p:cNvPr id="7" name="Picture 6" descr="A picture containing water, screenshot, sky, azure&#10;&#10;Description automatically generated">
            <a:extLst>
              <a:ext uri="{FF2B5EF4-FFF2-40B4-BE49-F238E27FC236}">
                <a16:creationId xmlns:a16="http://schemas.microsoft.com/office/drawing/2014/main" id="{30C19FA7-0BC7-B376-7C7F-70B0E385D8EE}"/>
              </a:ext>
            </a:extLst>
          </p:cNvPr>
          <p:cNvPicPr>
            <a:picLocks noChangeAspect="1"/>
          </p:cNvPicPr>
          <p:nvPr/>
        </p:nvPicPr>
        <p:blipFill>
          <a:blip r:embed="rId2"/>
          <a:stretch>
            <a:fillRect/>
          </a:stretch>
        </p:blipFill>
        <p:spPr>
          <a:xfrm>
            <a:off x="10792657" y="89479"/>
            <a:ext cx="1352672" cy="1586169"/>
          </a:xfrm>
          <a:prstGeom prst="rect">
            <a:avLst/>
          </a:prstGeom>
        </p:spPr>
      </p:pic>
      <p:pic>
        <p:nvPicPr>
          <p:cNvPr id="5" name="Picture 4">
            <a:extLst>
              <a:ext uri="{FF2B5EF4-FFF2-40B4-BE49-F238E27FC236}">
                <a16:creationId xmlns:a16="http://schemas.microsoft.com/office/drawing/2014/main" id="{734871B8-77A1-4577-45ED-23A2D3D7E824}"/>
              </a:ext>
            </a:extLst>
          </p:cNvPr>
          <p:cNvPicPr>
            <a:picLocks noChangeAspect="1"/>
          </p:cNvPicPr>
          <p:nvPr/>
        </p:nvPicPr>
        <p:blipFill>
          <a:blip r:embed="rId3"/>
          <a:stretch>
            <a:fillRect/>
          </a:stretch>
        </p:blipFill>
        <p:spPr>
          <a:xfrm>
            <a:off x="913150" y="1164007"/>
            <a:ext cx="9013028" cy="5407817"/>
          </a:xfrm>
          <a:prstGeom prst="rect">
            <a:avLst/>
          </a:prstGeom>
        </p:spPr>
      </p:pic>
    </p:spTree>
    <p:extLst>
      <p:ext uri="{BB962C8B-B14F-4D97-AF65-F5344CB8AC3E}">
        <p14:creationId xmlns:p14="http://schemas.microsoft.com/office/powerpoint/2010/main" val="4059853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EAAB1-824C-AD9A-2E78-2062E4B67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7ACE8B3-9AF9-87F8-87D8-70A7A2FEDA85}"/>
              </a:ext>
            </a:extLst>
          </p:cNvPr>
          <p:cNvSpPr>
            <a:spLocks noGrp="1"/>
          </p:cNvSpPr>
          <p:nvPr>
            <p:ph type="title"/>
          </p:nvPr>
        </p:nvSpPr>
        <p:spPr/>
        <p:txBody>
          <a:bodyPr/>
          <a:lstStyle/>
          <a:p>
            <a:r>
              <a:rPr lang="en-US" dirty="0"/>
              <a:t>Step 3: Run statistical model</a:t>
            </a:r>
          </a:p>
        </p:txBody>
      </p:sp>
      <p:sp>
        <p:nvSpPr>
          <p:cNvPr id="3" name="Slide Number Placeholder 2">
            <a:extLst>
              <a:ext uri="{FF2B5EF4-FFF2-40B4-BE49-F238E27FC236}">
                <a16:creationId xmlns:a16="http://schemas.microsoft.com/office/drawing/2014/main" id="{95A51E00-7713-26F3-1513-C4F736C64A89}"/>
              </a:ext>
            </a:extLst>
          </p:cNvPr>
          <p:cNvSpPr>
            <a:spLocks noGrp="1"/>
          </p:cNvSpPr>
          <p:nvPr>
            <p:ph type="sldNum" sz="quarter" idx="12"/>
          </p:nvPr>
        </p:nvSpPr>
        <p:spPr/>
        <p:txBody>
          <a:bodyPr/>
          <a:lstStyle/>
          <a:p>
            <a:fld id="{E93A800F-86CF-FE48-A666-A6A2FBCDF2C4}" type="slidenum">
              <a:rPr lang="en-US" smtClean="0"/>
              <a:t>28</a:t>
            </a:fld>
            <a:endParaRPr lang="en-US"/>
          </a:p>
        </p:txBody>
      </p:sp>
      <p:sp>
        <p:nvSpPr>
          <p:cNvPr id="7" name="TextBox 6">
            <a:extLst>
              <a:ext uri="{FF2B5EF4-FFF2-40B4-BE49-F238E27FC236}">
                <a16:creationId xmlns:a16="http://schemas.microsoft.com/office/drawing/2014/main" id="{F33A6688-CD82-DC81-9A54-16C8809D9223}"/>
              </a:ext>
            </a:extLst>
          </p:cNvPr>
          <p:cNvSpPr txBox="1"/>
          <p:nvPr/>
        </p:nvSpPr>
        <p:spPr>
          <a:xfrm>
            <a:off x="1279071" y="1838305"/>
            <a:ext cx="9633858" cy="707886"/>
          </a:xfrm>
          <a:prstGeom prst="rect">
            <a:avLst/>
          </a:prstGeom>
          <a:noFill/>
        </p:spPr>
        <p:txBody>
          <a:bodyPr wrap="square">
            <a:spAutoFit/>
          </a:bodyPr>
          <a:lstStyle/>
          <a:p>
            <a:r>
              <a:rPr lang="en-IE" sz="2000" b="0" i="0" dirty="0" err="1">
                <a:effectLst/>
                <a:latin typeface="Courier New" panose="02070309020205020404" pitchFamily="49" charset="0"/>
              </a:rPr>
              <a:t>multi_reslr_output</a:t>
            </a:r>
            <a:r>
              <a:rPr lang="en-IE" sz="2000" b="0" i="0" dirty="0">
                <a:effectLst/>
                <a:latin typeface="Courier New" panose="02070309020205020404" pitchFamily="49" charset="0"/>
              </a:rPr>
              <a:t> &lt;- </a:t>
            </a:r>
            <a:r>
              <a:rPr lang="en-IE" sz="2000" b="0" i="0" dirty="0" err="1">
                <a:effectLst/>
                <a:latin typeface="Courier New" panose="02070309020205020404" pitchFamily="49" charset="0"/>
              </a:rPr>
              <a:t>reslr_mcmc</a:t>
            </a:r>
            <a:r>
              <a:rPr lang="en-IE" sz="2000" b="0" i="0" dirty="0">
                <a:effectLst/>
                <a:latin typeface="Courier New" panose="02070309020205020404" pitchFamily="49" charset="0"/>
              </a:rPr>
              <a:t>(</a:t>
            </a:r>
            <a:r>
              <a:rPr lang="en-IE" sz="2000" b="0" i="0" dirty="0" err="1">
                <a:effectLst/>
                <a:latin typeface="Courier New" panose="02070309020205020404" pitchFamily="49" charset="0"/>
              </a:rPr>
              <a:t>multi_site_reslr</a:t>
            </a:r>
            <a:r>
              <a:rPr lang="en-IE" sz="2000" b="0" i="0" dirty="0">
                <a:effectLst/>
                <a:latin typeface="Courier New" panose="02070309020205020404" pitchFamily="49" charset="0"/>
              </a:rPr>
              <a:t>,</a:t>
            </a:r>
          </a:p>
          <a:p>
            <a:r>
              <a:rPr lang="en-IE" sz="2000" b="0" i="0" dirty="0">
                <a:effectLst/>
                <a:latin typeface="Courier New" panose="02070309020205020404" pitchFamily="49" charset="0"/>
              </a:rPr>
              <a:t>                                 </a:t>
            </a:r>
            <a:r>
              <a:rPr lang="en-IE" sz="2000" b="0" i="0" dirty="0" err="1">
                <a:effectLst/>
                <a:latin typeface="Courier New" panose="02070309020205020404" pitchFamily="49" charset="0"/>
              </a:rPr>
              <a:t>model_type</a:t>
            </a:r>
            <a:r>
              <a:rPr lang="en-IE" sz="2000" b="0" i="0" dirty="0">
                <a:effectLst/>
                <a:latin typeface="Courier New" panose="02070309020205020404" pitchFamily="49" charset="0"/>
              </a:rPr>
              <a:t> = "</a:t>
            </a:r>
            <a:r>
              <a:rPr lang="en-IE" sz="2000" b="0" i="0" dirty="0" err="1">
                <a:effectLst/>
                <a:latin typeface="Courier New" panose="02070309020205020404" pitchFamily="49" charset="0"/>
              </a:rPr>
              <a:t>ni_spline_st</a:t>
            </a:r>
            <a:r>
              <a:rPr lang="en-IE" sz="2000" b="0" i="0" dirty="0">
                <a:effectLst/>
                <a:latin typeface="Courier New" panose="02070309020205020404" pitchFamily="49" charset="0"/>
              </a:rPr>
              <a:t>")</a:t>
            </a:r>
            <a:endParaRPr lang="en-US" sz="2000" dirty="0"/>
          </a:p>
        </p:txBody>
      </p:sp>
      <p:sp>
        <p:nvSpPr>
          <p:cNvPr id="9" name="TextBox 8">
            <a:extLst>
              <a:ext uri="{FF2B5EF4-FFF2-40B4-BE49-F238E27FC236}">
                <a16:creationId xmlns:a16="http://schemas.microsoft.com/office/drawing/2014/main" id="{6B943E03-23FB-6BC2-4BDC-63097365F99C}"/>
              </a:ext>
            </a:extLst>
          </p:cNvPr>
          <p:cNvSpPr txBox="1"/>
          <p:nvPr/>
        </p:nvSpPr>
        <p:spPr>
          <a:xfrm>
            <a:off x="1663908" y="3401695"/>
            <a:ext cx="8019738" cy="2954655"/>
          </a:xfrm>
          <a:prstGeom prst="rect">
            <a:avLst/>
          </a:prstGeom>
          <a:noFill/>
        </p:spPr>
        <p:txBody>
          <a:bodyPr wrap="square">
            <a:spAutoFit/>
          </a:bodyPr>
          <a:lstStyle/>
          <a:p>
            <a:r>
              <a:rPr lang="en-IE" sz="2400" b="0" i="0" dirty="0">
                <a:effectLst/>
                <a:latin typeface="Courier New" panose="02070309020205020404" pitchFamily="49" charset="0"/>
              </a:rPr>
              <a:t>print(</a:t>
            </a:r>
            <a:r>
              <a:rPr lang="en-IE" sz="2400" b="0" i="0" dirty="0" err="1">
                <a:effectLst/>
                <a:latin typeface="Courier New" panose="02070309020205020404" pitchFamily="49" charset="0"/>
              </a:rPr>
              <a:t>multi_reslr_output</a:t>
            </a:r>
            <a:r>
              <a:rPr lang="en-IE" sz="2400" b="0" i="0" dirty="0">
                <a:effectLst/>
                <a:latin typeface="Courier New" panose="02070309020205020404" pitchFamily="49" charset="0"/>
              </a:rPr>
              <a:t>)</a:t>
            </a:r>
          </a:p>
          <a:p>
            <a:br>
              <a:rPr lang="en-IE" dirty="0"/>
            </a:br>
            <a:r>
              <a:rPr lang="en-IE" b="0" i="0" dirty="0">
                <a:effectLst/>
                <a:latin typeface="Courier New" panose="02070309020205020404" pitchFamily="49" charset="0"/>
              </a:rPr>
              <a:t>This is a valid </a:t>
            </a:r>
            <a:r>
              <a:rPr lang="en-IE" b="0" i="0" dirty="0" err="1">
                <a:effectLst/>
                <a:latin typeface="Courier New" panose="02070309020205020404" pitchFamily="49" charset="0"/>
              </a:rPr>
              <a:t>reslr</a:t>
            </a:r>
            <a:r>
              <a:rPr lang="en-IE" b="0" i="0" dirty="0">
                <a:effectLst/>
                <a:latin typeface="Courier New" panose="02070309020205020404" pitchFamily="49" charset="0"/>
              </a:rPr>
              <a:t> output object with 167 observations and  4 site(s).</a:t>
            </a:r>
          </a:p>
          <a:p>
            <a:r>
              <a:rPr lang="en-IE" b="0" i="0" dirty="0">
                <a:effectLst/>
                <a:latin typeface="Courier New" panose="02070309020205020404" pitchFamily="49" charset="0"/>
              </a:rPr>
              <a:t>There are  4  proxy site(s) and  0  tide gauge site(s).</a:t>
            </a:r>
          </a:p>
          <a:p>
            <a:r>
              <a:rPr lang="en-IE" b="0" i="0" dirty="0">
                <a:effectLst/>
                <a:latin typeface="Courier New" panose="02070309020205020404" pitchFamily="49" charset="0"/>
              </a:rPr>
              <a:t>The age units are; Common Era. </a:t>
            </a:r>
          </a:p>
          <a:p>
            <a:r>
              <a:rPr lang="en-IE" b="0" i="0" dirty="0">
                <a:effectLst/>
                <a:latin typeface="Courier New" panose="02070309020205020404" pitchFamily="49" charset="0"/>
              </a:rPr>
              <a:t>The model used was the Noisy Input Spline in space time model.</a:t>
            </a:r>
          </a:p>
          <a:p>
            <a:r>
              <a:rPr lang="en-IE" b="0" i="0" dirty="0">
                <a:effectLst/>
                <a:latin typeface="Courier New" panose="02070309020205020404" pitchFamily="49" charset="0"/>
              </a:rPr>
              <a:t>The input data has been run via </a:t>
            </a:r>
            <a:r>
              <a:rPr lang="en-IE" b="0" i="0" dirty="0" err="1">
                <a:effectLst/>
                <a:latin typeface="Courier New" panose="02070309020205020404" pitchFamily="49" charset="0"/>
              </a:rPr>
              <a:t>reslr_mcmc</a:t>
            </a:r>
            <a:r>
              <a:rPr lang="en-IE" b="0" i="0" dirty="0">
                <a:effectLst/>
                <a:latin typeface="Courier New" panose="02070309020205020404" pitchFamily="49" charset="0"/>
              </a:rPr>
              <a:t> and has produced 3000 iterations over 3 MCMC chains.</a:t>
            </a:r>
            <a:endParaRPr lang="en-US" dirty="0"/>
          </a:p>
        </p:txBody>
      </p:sp>
      <p:pic>
        <p:nvPicPr>
          <p:cNvPr id="4" name="Picture 3" descr="A picture containing water, screenshot, sky, azure&#10;&#10;Description automatically generated">
            <a:extLst>
              <a:ext uri="{FF2B5EF4-FFF2-40B4-BE49-F238E27FC236}">
                <a16:creationId xmlns:a16="http://schemas.microsoft.com/office/drawing/2014/main" id="{2F336608-266E-2643-388D-C19D111054BD}"/>
              </a:ext>
            </a:extLst>
          </p:cNvPr>
          <p:cNvPicPr>
            <a:picLocks noChangeAspect="1"/>
          </p:cNvPicPr>
          <p:nvPr/>
        </p:nvPicPr>
        <p:blipFill>
          <a:blip r:embed="rId2"/>
          <a:stretch>
            <a:fillRect/>
          </a:stretch>
        </p:blipFill>
        <p:spPr>
          <a:xfrm>
            <a:off x="10792657" y="89479"/>
            <a:ext cx="1352672" cy="1586169"/>
          </a:xfrm>
          <a:prstGeom prst="rect">
            <a:avLst/>
          </a:prstGeom>
        </p:spPr>
      </p:pic>
    </p:spTree>
    <p:extLst>
      <p:ext uri="{BB962C8B-B14F-4D97-AF65-F5344CB8AC3E}">
        <p14:creationId xmlns:p14="http://schemas.microsoft.com/office/powerpoint/2010/main" val="1928035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A8A176-35C9-95B4-A3DF-E6B5A17F82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70F08D-D9EE-7DF1-C3E5-2E3B2B44CE9E}"/>
              </a:ext>
            </a:extLst>
          </p:cNvPr>
          <p:cNvSpPr>
            <a:spLocks noGrp="1"/>
          </p:cNvSpPr>
          <p:nvPr>
            <p:ph type="title"/>
          </p:nvPr>
        </p:nvSpPr>
        <p:spPr/>
        <p:txBody>
          <a:bodyPr/>
          <a:lstStyle/>
          <a:p>
            <a:r>
              <a:rPr lang="en-US" dirty="0"/>
              <a:t>Step 4: Model convergence</a:t>
            </a:r>
          </a:p>
        </p:txBody>
      </p:sp>
      <p:sp>
        <p:nvSpPr>
          <p:cNvPr id="3" name="Slide Number Placeholder 2">
            <a:extLst>
              <a:ext uri="{FF2B5EF4-FFF2-40B4-BE49-F238E27FC236}">
                <a16:creationId xmlns:a16="http://schemas.microsoft.com/office/drawing/2014/main" id="{D0CE3988-BE20-5227-D06E-6AC1BD7C6EB0}"/>
              </a:ext>
            </a:extLst>
          </p:cNvPr>
          <p:cNvSpPr>
            <a:spLocks noGrp="1"/>
          </p:cNvSpPr>
          <p:nvPr>
            <p:ph type="sldNum" sz="quarter" idx="12"/>
          </p:nvPr>
        </p:nvSpPr>
        <p:spPr/>
        <p:txBody>
          <a:bodyPr/>
          <a:lstStyle/>
          <a:p>
            <a:fld id="{E93A800F-86CF-FE48-A666-A6A2FBCDF2C4}" type="slidenum">
              <a:rPr lang="en-US" smtClean="0"/>
              <a:t>29</a:t>
            </a:fld>
            <a:endParaRPr lang="en-US"/>
          </a:p>
        </p:txBody>
      </p:sp>
      <p:sp>
        <p:nvSpPr>
          <p:cNvPr id="5" name="TextBox 4">
            <a:extLst>
              <a:ext uri="{FF2B5EF4-FFF2-40B4-BE49-F238E27FC236}">
                <a16:creationId xmlns:a16="http://schemas.microsoft.com/office/drawing/2014/main" id="{CA950A18-CBF4-F3B3-AAA6-457D7FC84766}"/>
              </a:ext>
            </a:extLst>
          </p:cNvPr>
          <p:cNvSpPr txBox="1"/>
          <p:nvPr/>
        </p:nvSpPr>
        <p:spPr>
          <a:xfrm>
            <a:off x="1109272" y="1994090"/>
            <a:ext cx="8030979" cy="2893100"/>
          </a:xfrm>
          <a:prstGeom prst="rect">
            <a:avLst/>
          </a:prstGeom>
          <a:noFill/>
        </p:spPr>
        <p:txBody>
          <a:bodyPr wrap="square">
            <a:spAutoFit/>
          </a:bodyPr>
          <a:lstStyle/>
          <a:p>
            <a:r>
              <a:rPr lang="en-IE" sz="2800" b="0" i="0" dirty="0">
                <a:effectLst/>
                <a:latin typeface="Courier New" panose="02070309020205020404" pitchFamily="49" charset="0"/>
              </a:rPr>
              <a:t>summary(</a:t>
            </a:r>
            <a:r>
              <a:rPr lang="en-IE" sz="2800" b="0" i="0" dirty="0" err="1">
                <a:effectLst/>
                <a:latin typeface="Courier New" panose="02070309020205020404" pitchFamily="49" charset="0"/>
              </a:rPr>
              <a:t>multi_reslr_output</a:t>
            </a:r>
            <a:r>
              <a:rPr lang="en-IE" sz="2800" b="0" i="0" dirty="0">
                <a:effectLst/>
                <a:latin typeface="Courier New" panose="02070309020205020404" pitchFamily="49" charset="0"/>
              </a:rPr>
              <a:t>)</a:t>
            </a:r>
          </a:p>
          <a:p>
            <a:endParaRPr lang="en-IE" sz="2800" dirty="0">
              <a:latin typeface="Courier New" panose="02070309020205020404" pitchFamily="49" charset="0"/>
            </a:endParaRPr>
          </a:p>
          <a:p>
            <a:br>
              <a:rPr lang="en-IE" dirty="0"/>
            </a:br>
            <a:r>
              <a:rPr lang="en-IE" b="0" i="0" dirty="0">
                <a:effectLst/>
                <a:latin typeface="Courier New" panose="02070309020205020404" pitchFamily="49" charset="0"/>
              </a:rPr>
              <a:t>No convergence issues detected. </a:t>
            </a:r>
          </a:p>
          <a:p>
            <a:r>
              <a:rPr lang="en-IE" b="0" i="0" dirty="0">
                <a:effectLst/>
                <a:latin typeface="Courier New" panose="02070309020205020404" pitchFamily="49" charset="0"/>
              </a:rPr>
              <a:t># A </a:t>
            </a:r>
            <a:r>
              <a:rPr lang="en-IE" b="0" i="0" dirty="0" err="1">
                <a:effectLst/>
                <a:latin typeface="Courier New" panose="02070309020205020404" pitchFamily="49" charset="0"/>
              </a:rPr>
              <a:t>tibble</a:t>
            </a:r>
            <a:r>
              <a:rPr lang="en-IE" b="0" i="0" dirty="0">
                <a:effectLst/>
                <a:latin typeface="Courier New" panose="02070309020205020404" pitchFamily="49" charset="0"/>
              </a:rPr>
              <a:t>: 2 × 7</a:t>
            </a:r>
          </a:p>
          <a:p>
            <a:r>
              <a:rPr lang="en-IE" b="0" i="0" dirty="0">
                <a:effectLst/>
                <a:latin typeface="Courier New" panose="02070309020205020404" pitchFamily="49" charset="0"/>
              </a:rPr>
              <a:t>  variable     mean     </a:t>
            </a:r>
            <a:r>
              <a:rPr lang="en-IE" b="0" i="0" dirty="0" err="1">
                <a:effectLst/>
                <a:latin typeface="Courier New" panose="02070309020205020404" pitchFamily="49" charset="0"/>
              </a:rPr>
              <a:t>sd</a:t>
            </a:r>
            <a:r>
              <a:rPr lang="en-IE" b="0" i="0" dirty="0">
                <a:effectLst/>
                <a:latin typeface="Courier New" panose="02070309020205020404" pitchFamily="49" charset="0"/>
              </a:rPr>
              <a:t>    mad      q5    q95  </a:t>
            </a:r>
            <a:r>
              <a:rPr lang="en-IE" b="0" i="0" dirty="0" err="1">
                <a:effectLst/>
                <a:latin typeface="Courier New" panose="02070309020205020404" pitchFamily="49" charset="0"/>
              </a:rPr>
              <a:t>rhat</a:t>
            </a:r>
            <a:endParaRPr lang="en-IE" b="0" i="0" dirty="0">
              <a:effectLst/>
              <a:latin typeface="Courier New" panose="02070309020205020404" pitchFamily="49" charset="0"/>
            </a:endParaRPr>
          </a:p>
          <a:p>
            <a:r>
              <a:rPr lang="en-IE" b="0" i="0" dirty="0">
                <a:effectLst/>
                <a:latin typeface="Courier New" panose="02070309020205020404" pitchFamily="49" charset="0"/>
              </a:rPr>
              <a:t>  &lt;chr&gt;       &lt;</a:t>
            </a:r>
            <a:r>
              <a:rPr lang="en-IE" b="0" i="0" dirty="0" err="1">
                <a:effectLst/>
                <a:latin typeface="Courier New" panose="02070309020205020404" pitchFamily="49" charset="0"/>
              </a:rPr>
              <a:t>dbl</a:t>
            </a:r>
            <a:r>
              <a:rPr lang="en-IE" b="0" i="0" dirty="0">
                <a:effectLst/>
                <a:latin typeface="Courier New" panose="02070309020205020404" pitchFamily="49" charset="0"/>
              </a:rPr>
              <a:t>&gt;  &lt;</a:t>
            </a:r>
            <a:r>
              <a:rPr lang="en-IE" b="0" i="0" dirty="0" err="1">
                <a:effectLst/>
                <a:latin typeface="Courier New" panose="02070309020205020404" pitchFamily="49" charset="0"/>
              </a:rPr>
              <a:t>dbl</a:t>
            </a:r>
            <a:r>
              <a:rPr lang="en-IE" b="0" i="0" dirty="0">
                <a:effectLst/>
                <a:latin typeface="Courier New" panose="02070309020205020404" pitchFamily="49" charset="0"/>
              </a:rPr>
              <a:t>&gt;  &lt;</a:t>
            </a:r>
            <a:r>
              <a:rPr lang="en-IE" b="0" i="0" dirty="0" err="1">
                <a:effectLst/>
                <a:latin typeface="Courier New" panose="02070309020205020404" pitchFamily="49" charset="0"/>
              </a:rPr>
              <a:t>dbl</a:t>
            </a:r>
            <a:r>
              <a:rPr lang="en-IE" b="0" i="0" dirty="0">
                <a:effectLst/>
                <a:latin typeface="Courier New" panose="02070309020205020404" pitchFamily="49" charset="0"/>
              </a:rPr>
              <a:t>&gt;   &lt;</a:t>
            </a:r>
            <a:r>
              <a:rPr lang="en-IE" b="0" i="0" dirty="0" err="1">
                <a:effectLst/>
                <a:latin typeface="Courier New" panose="02070309020205020404" pitchFamily="49" charset="0"/>
              </a:rPr>
              <a:t>dbl</a:t>
            </a:r>
            <a:r>
              <a:rPr lang="en-IE" b="0" i="0" dirty="0">
                <a:effectLst/>
                <a:latin typeface="Courier New" panose="02070309020205020404" pitchFamily="49" charset="0"/>
              </a:rPr>
              <a:t>&gt;  &lt;</a:t>
            </a:r>
            <a:r>
              <a:rPr lang="en-IE" b="0" i="0" dirty="0" err="1">
                <a:effectLst/>
                <a:latin typeface="Courier New" panose="02070309020205020404" pitchFamily="49" charset="0"/>
              </a:rPr>
              <a:t>dbl</a:t>
            </a:r>
            <a:r>
              <a:rPr lang="en-IE" b="0" i="0" dirty="0">
                <a:effectLst/>
                <a:latin typeface="Courier New" panose="02070309020205020404" pitchFamily="49" charset="0"/>
              </a:rPr>
              <a:t>&gt; &lt;</a:t>
            </a:r>
            <a:r>
              <a:rPr lang="en-IE" b="0" i="0" dirty="0" err="1">
                <a:effectLst/>
                <a:latin typeface="Courier New" panose="02070309020205020404" pitchFamily="49" charset="0"/>
              </a:rPr>
              <a:t>dbl</a:t>
            </a:r>
            <a:r>
              <a:rPr lang="en-IE" b="0" i="0" dirty="0">
                <a:effectLst/>
                <a:latin typeface="Courier New" panose="02070309020205020404" pitchFamily="49" charset="0"/>
              </a:rPr>
              <a:t>&gt;</a:t>
            </a:r>
          </a:p>
          <a:p>
            <a:r>
              <a:rPr lang="en-IE" b="0" i="0" dirty="0">
                <a:effectLst/>
                <a:latin typeface="Courier New" panose="02070309020205020404" pitchFamily="49" charset="0"/>
              </a:rPr>
              <a:t>1 </a:t>
            </a:r>
            <a:r>
              <a:rPr lang="en-IE" b="0" i="0" dirty="0" err="1">
                <a:effectLst/>
                <a:latin typeface="Courier New" panose="02070309020205020404" pitchFamily="49" charset="0"/>
              </a:rPr>
              <a:t>sigma_beta</a:t>
            </a:r>
            <a:r>
              <a:rPr lang="en-IE" b="0" i="0" dirty="0">
                <a:effectLst/>
                <a:latin typeface="Courier New" panose="02070309020205020404" pitchFamily="49" charset="0"/>
              </a:rPr>
              <a:t> 2.02   0.409  0.392  1.45    2.78    1.00</a:t>
            </a:r>
          </a:p>
          <a:p>
            <a:r>
              <a:rPr lang="en-IE" b="0" i="0" dirty="0">
                <a:effectLst/>
                <a:latin typeface="Courier New" panose="02070309020205020404" pitchFamily="49" charset="0"/>
              </a:rPr>
              <a:t>2 </a:t>
            </a:r>
            <a:r>
              <a:rPr lang="en-IE" b="0" i="0" dirty="0" err="1">
                <a:effectLst/>
                <a:latin typeface="Courier New" panose="02070309020205020404" pitchFamily="49" charset="0"/>
              </a:rPr>
              <a:t>sigma_y</a:t>
            </a:r>
            <a:r>
              <a:rPr lang="en-IE" b="0" i="0" dirty="0">
                <a:effectLst/>
                <a:latin typeface="Courier New" panose="02070309020205020404" pitchFamily="49" charset="0"/>
              </a:rPr>
              <a:t>    0.0198 0.0155 0.0144 0.00143 0.0509  1.00</a:t>
            </a:r>
            <a:endParaRPr lang="en-US" dirty="0"/>
          </a:p>
        </p:txBody>
      </p:sp>
      <p:pic>
        <p:nvPicPr>
          <p:cNvPr id="4" name="Picture 3" descr="A picture containing water, screenshot, sky, azure&#10;&#10;Description automatically generated">
            <a:extLst>
              <a:ext uri="{FF2B5EF4-FFF2-40B4-BE49-F238E27FC236}">
                <a16:creationId xmlns:a16="http://schemas.microsoft.com/office/drawing/2014/main" id="{9D509942-D513-76F6-EE5B-50E259553B39}"/>
              </a:ext>
            </a:extLst>
          </p:cNvPr>
          <p:cNvPicPr>
            <a:picLocks noChangeAspect="1"/>
          </p:cNvPicPr>
          <p:nvPr/>
        </p:nvPicPr>
        <p:blipFill>
          <a:blip r:embed="rId2"/>
          <a:stretch>
            <a:fillRect/>
          </a:stretch>
        </p:blipFill>
        <p:spPr>
          <a:xfrm>
            <a:off x="10792657" y="89479"/>
            <a:ext cx="1352672" cy="1586169"/>
          </a:xfrm>
          <a:prstGeom prst="rect">
            <a:avLst/>
          </a:prstGeom>
        </p:spPr>
      </p:pic>
    </p:spTree>
    <p:extLst>
      <p:ext uri="{BB962C8B-B14F-4D97-AF65-F5344CB8AC3E}">
        <p14:creationId xmlns:p14="http://schemas.microsoft.com/office/powerpoint/2010/main" val="502341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2587ECF-85E9-4393-9D87-8EB6F3F6C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070FC9A-AF92-FE49-88CE-72F33BC03E29}"/>
              </a:ext>
            </a:extLst>
          </p:cNvPr>
          <p:cNvSpPr>
            <a:spLocks noGrp="1"/>
          </p:cNvSpPr>
          <p:nvPr>
            <p:ph idx="1"/>
          </p:nvPr>
        </p:nvSpPr>
        <p:spPr>
          <a:xfrm>
            <a:off x="838201" y="1233997"/>
            <a:ext cx="4783695" cy="5427448"/>
          </a:xfrm>
        </p:spPr>
        <p:txBody>
          <a:bodyPr>
            <a:normAutofit/>
          </a:bodyPr>
          <a:lstStyle/>
          <a:p>
            <a:pPr>
              <a:buClr>
                <a:srgbClr val="2C999B"/>
              </a:buClr>
              <a:buFont typeface="Wingdings" pitchFamily="2" charset="2"/>
              <a:buChar char="Ø"/>
            </a:pPr>
            <a:r>
              <a:rPr lang="en-US" b="1" u="sng" dirty="0">
                <a:latin typeface="+mj-lt"/>
              </a:rPr>
              <a:t>Relative sea level </a:t>
            </a:r>
            <a:r>
              <a:rPr lang="en-US" dirty="0">
                <a:latin typeface="+mj-lt"/>
              </a:rPr>
              <a:t>(RSL) is the difference between sea surface level and the Earth’s sediment surface.</a:t>
            </a:r>
          </a:p>
          <a:p>
            <a:pPr marL="0" indent="0">
              <a:buClr>
                <a:srgbClr val="2C999B"/>
              </a:buClr>
              <a:buNone/>
            </a:pPr>
            <a:endParaRPr lang="en-US" dirty="0">
              <a:latin typeface="+mj-lt"/>
            </a:endParaRPr>
          </a:p>
          <a:p>
            <a:pPr>
              <a:buClr>
                <a:srgbClr val="2C999B"/>
              </a:buClr>
              <a:buFont typeface="Wingdings" pitchFamily="2" charset="2"/>
              <a:buChar char="Ø"/>
            </a:pPr>
            <a:r>
              <a:rPr lang="en-US" dirty="0">
                <a:latin typeface="+mj-lt"/>
              </a:rPr>
              <a:t>RSL changes are part of a complex pattern of interactions, all with different timescales &amp; vary spatially.</a:t>
            </a:r>
          </a:p>
          <a:p>
            <a:pPr marL="0" indent="0">
              <a:buClr>
                <a:srgbClr val="2C999B"/>
              </a:buClr>
              <a:buNone/>
            </a:pPr>
            <a:endParaRPr lang="en-US" sz="1800" dirty="0">
              <a:latin typeface="+mj-lt"/>
            </a:endParaRPr>
          </a:p>
        </p:txBody>
      </p:sp>
      <p:pic>
        <p:nvPicPr>
          <p:cNvPr id="4" name="Picture 3" descr="Graphical user interface, text, website&#10;&#10;Description automatically generated">
            <a:extLst>
              <a:ext uri="{FF2B5EF4-FFF2-40B4-BE49-F238E27FC236}">
                <a16:creationId xmlns:a16="http://schemas.microsoft.com/office/drawing/2014/main" id="{F63A4FD3-0FAD-8F44-8F88-9691954B8554}"/>
              </a:ext>
            </a:extLst>
          </p:cNvPr>
          <p:cNvPicPr>
            <a:picLocks noChangeAspect="1"/>
          </p:cNvPicPr>
          <p:nvPr/>
        </p:nvPicPr>
        <p:blipFill rotWithShape="1">
          <a:blip r:embed="rId2"/>
          <a:srcRect l="53304" t="37741" r="20357" b="36031"/>
          <a:stretch/>
        </p:blipFill>
        <p:spPr>
          <a:xfrm>
            <a:off x="5988424" y="1826244"/>
            <a:ext cx="5365375" cy="3005298"/>
          </a:xfrm>
          <a:prstGeom prst="rect">
            <a:avLst/>
          </a:prstGeom>
          <a:solidFill>
            <a:schemeClr val="bg1"/>
          </a:solidFill>
        </p:spPr>
      </p:pic>
      <p:sp>
        <p:nvSpPr>
          <p:cNvPr id="8" name="Slide Number Placeholder 7">
            <a:extLst>
              <a:ext uri="{FF2B5EF4-FFF2-40B4-BE49-F238E27FC236}">
                <a16:creationId xmlns:a16="http://schemas.microsoft.com/office/drawing/2014/main" id="{E32A2424-BD16-E945-A388-BC4C15F2D36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A800F-86CF-FE48-A666-A6A2FBCDF2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52373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74C085-293E-E6D3-68FA-8C3087D213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256C7-F098-D392-5F04-4407F7EDE608}"/>
              </a:ext>
            </a:extLst>
          </p:cNvPr>
          <p:cNvSpPr>
            <a:spLocks noGrp="1"/>
          </p:cNvSpPr>
          <p:nvPr>
            <p:ph type="title"/>
          </p:nvPr>
        </p:nvSpPr>
        <p:spPr/>
        <p:txBody>
          <a:bodyPr/>
          <a:lstStyle/>
          <a:p>
            <a:r>
              <a:rPr lang="en-US" dirty="0"/>
              <a:t>Step 5: Plot model fit results</a:t>
            </a:r>
          </a:p>
        </p:txBody>
      </p:sp>
      <p:sp>
        <p:nvSpPr>
          <p:cNvPr id="3" name="Slide Number Placeholder 2">
            <a:extLst>
              <a:ext uri="{FF2B5EF4-FFF2-40B4-BE49-F238E27FC236}">
                <a16:creationId xmlns:a16="http://schemas.microsoft.com/office/drawing/2014/main" id="{3805CA1C-B705-FC59-84E3-4728318D1FA7}"/>
              </a:ext>
            </a:extLst>
          </p:cNvPr>
          <p:cNvSpPr>
            <a:spLocks noGrp="1"/>
          </p:cNvSpPr>
          <p:nvPr>
            <p:ph type="sldNum" sz="quarter" idx="12"/>
          </p:nvPr>
        </p:nvSpPr>
        <p:spPr/>
        <p:txBody>
          <a:bodyPr/>
          <a:lstStyle/>
          <a:p>
            <a:fld id="{E93A800F-86CF-FE48-A666-A6A2FBCDF2C4}" type="slidenum">
              <a:rPr lang="en-US" smtClean="0"/>
              <a:t>30</a:t>
            </a:fld>
            <a:endParaRPr lang="en-US"/>
          </a:p>
        </p:txBody>
      </p:sp>
      <p:pic>
        <p:nvPicPr>
          <p:cNvPr id="4" name="Picture 3" descr="A picture containing water, screenshot, sky, azure&#10;&#10;Description automatically generated">
            <a:extLst>
              <a:ext uri="{FF2B5EF4-FFF2-40B4-BE49-F238E27FC236}">
                <a16:creationId xmlns:a16="http://schemas.microsoft.com/office/drawing/2014/main" id="{33F5CE9F-3B64-F5EA-4552-CAE7397C5B9F}"/>
              </a:ext>
            </a:extLst>
          </p:cNvPr>
          <p:cNvPicPr>
            <a:picLocks noChangeAspect="1"/>
          </p:cNvPicPr>
          <p:nvPr/>
        </p:nvPicPr>
        <p:blipFill>
          <a:blip r:embed="rId2"/>
          <a:stretch>
            <a:fillRect/>
          </a:stretch>
        </p:blipFill>
        <p:spPr>
          <a:xfrm>
            <a:off x="10792657" y="89479"/>
            <a:ext cx="1352672" cy="1586169"/>
          </a:xfrm>
          <a:prstGeom prst="rect">
            <a:avLst/>
          </a:prstGeom>
        </p:spPr>
      </p:pic>
      <p:pic>
        <p:nvPicPr>
          <p:cNvPr id="6" name="Picture 5">
            <a:extLst>
              <a:ext uri="{FF2B5EF4-FFF2-40B4-BE49-F238E27FC236}">
                <a16:creationId xmlns:a16="http://schemas.microsoft.com/office/drawing/2014/main" id="{85A92988-3217-907C-0AB8-8699A1C75A4E}"/>
              </a:ext>
            </a:extLst>
          </p:cNvPr>
          <p:cNvPicPr>
            <a:picLocks noChangeAspect="1"/>
          </p:cNvPicPr>
          <p:nvPr/>
        </p:nvPicPr>
        <p:blipFill>
          <a:blip r:embed="rId3"/>
          <a:stretch>
            <a:fillRect/>
          </a:stretch>
        </p:blipFill>
        <p:spPr>
          <a:xfrm>
            <a:off x="1589314" y="1524000"/>
            <a:ext cx="7772400" cy="4663440"/>
          </a:xfrm>
          <a:prstGeom prst="rect">
            <a:avLst/>
          </a:prstGeom>
        </p:spPr>
      </p:pic>
    </p:spTree>
    <p:extLst>
      <p:ext uri="{BB962C8B-B14F-4D97-AF65-F5344CB8AC3E}">
        <p14:creationId xmlns:p14="http://schemas.microsoft.com/office/powerpoint/2010/main" val="13020687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765EF7-54C5-CB1A-F75A-F89EC445EF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CC8B3E-EDAC-A4FC-14C0-B60039F639BB}"/>
              </a:ext>
            </a:extLst>
          </p:cNvPr>
          <p:cNvSpPr>
            <a:spLocks noGrp="1"/>
          </p:cNvSpPr>
          <p:nvPr>
            <p:ph type="title"/>
          </p:nvPr>
        </p:nvSpPr>
        <p:spPr/>
        <p:txBody>
          <a:bodyPr/>
          <a:lstStyle/>
          <a:p>
            <a:r>
              <a:rPr lang="en-US" dirty="0"/>
              <a:t>Step 5: Plot rate of change results</a:t>
            </a:r>
          </a:p>
        </p:txBody>
      </p:sp>
      <p:sp>
        <p:nvSpPr>
          <p:cNvPr id="3" name="Slide Number Placeholder 2">
            <a:extLst>
              <a:ext uri="{FF2B5EF4-FFF2-40B4-BE49-F238E27FC236}">
                <a16:creationId xmlns:a16="http://schemas.microsoft.com/office/drawing/2014/main" id="{C3821A2F-F15F-2479-EBE8-9B8EF9AAC8F1}"/>
              </a:ext>
            </a:extLst>
          </p:cNvPr>
          <p:cNvSpPr>
            <a:spLocks noGrp="1"/>
          </p:cNvSpPr>
          <p:nvPr>
            <p:ph type="sldNum" sz="quarter" idx="12"/>
          </p:nvPr>
        </p:nvSpPr>
        <p:spPr/>
        <p:txBody>
          <a:bodyPr/>
          <a:lstStyle/>
          <a:p>
            <a:fld id="{E93A800F-86CF-FE48-A666-A6A2FBCDF2C4}" type="slidenum">
              <a:rPr lang="en-US" smtClean="0"/>
              <a:t>31</a:t>
            </a:fld>
            <a:endParaRPr lang="en-US"/>
          </a:p>
        </p:txBody>
      </p:sp>
      <p:pic>
        <p:nvPicPr>
          <p:cNvPr id="4" name="Picture 3" descr="A picture containing water, screenshot, sky, azure&#10;&#10;Description automatically generated">
            <a:extLst>
              <a:ext uri="{FF2B5EF4-FFF2-40B4-BE49-F238E27FC236}">
                <a16:creationId xmlns:a16="http://schemas.microsoft.com/office/drawing/2014/main" id="{BE4B587F-167A-00B1-815C-606E07F1CE23}"/>
              </a:ext>
            </a:extLst>
          </p:cNvPr>
          <p:cNvPicPr>
            <a:picLocks noChangeAspect="1"/>
          </p:cNvPicPr>
          <p:nvPr/>
        </p:nvPicPr>
        <p:blipFill>
          <a:blip r:embed="rId2"/>
          <a:stretch>
            <a:fillRect/>
          </a:stretch>
        </p:blipFill>
        <p:spPr>
          <a:xfrm>
            <a:off x="10792657" y="89479"/>
            <a:ext cx="1352672" cy="1586169"/>
          </a:xfrm>
          <a:prstGeom prst="rect">
            <a:avLst/>
          </a:prstGeom>
        </p:spPr>
      </p:pic>
      <p:pic>
        <p:nvPicPr>
          <p:cNvPr id="6" name="Picture 5">
            <a:extLst>
              <a:ext uri="{FF2B5EF4-FFF2-40B4-BE49-F238E27FC236}">
                <a16:creationId xmlns:a16="http://schemas.microsoft.com/office/drawing/2014/main" id="{60C2750E-204C-B8A7-2051-10D364F30AF7}"/>
              </a:ext>
            </a:extLst>
          </p:cNvPr>
          <p:cNvPicPr>
            <a:picLocks noChangeAspect="1"/>
          </p:cNvPicPr>
          <p:nvPr/>
        </p:nvPicPr>
        <p:blipFill>
          <a:blip r:embed="rId3"/>
          <a:stretch>
            <a:fillRect/>
          </a:stretch>
        </p:blipFill>
        <p:spPr>
          <a:xfrm>
            <a:off x="1817914" y="1675648"/>
            <a:ext cx="7772400" cy="4663440"/>
          </a:xfrm>
          <a:prstGeom prst="rect">
            <a:avLst/>
          </a:prstGeom>
        </p:spPr>
      </p:pic>
    </p:spTree>
    <p:extLst>
      <p:ext uri="{BB962C8B-B14F-4D97-AF65-F5344CB8AC3E}">
        <p14:creationId xmlns:p14="http://schemas.microsoft.com/office/powerpoint/2010/main" val="35705838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20101-1AA8-035B-C97E-7126E61D639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C07C65F-C824-449C-9F16-D76CBAEBBDC4}"/>
              </a:ext>
            </a:extLst>
          </p:cNvPr>
          <p:cNvPicPr>
            <a:picLocks noChangeAspect="1"/>
          </p:cNvPicPr>
          <p:nvPr/>
        </p:nvPicPr>
        <p:blipFill>
          <a:blip r:embed="rId3"/>
          <a:stretch>
            <a:fillRect/>
          </a:stretch>
        </p:blipFill>
        <p:spPr>
          <a:xfrm>
            <a:off x="4491228" y="1600025"/>
            <a:ext cx="7772400" cy="4663440"/>
          </a:xfrm>
          <a:prstGeom prst="rect">
            <a:avLst/>
          </a:prstGeom>
        </p:spPr>
      </p:pic>
      <p:sp>
        <p:nvSpPr>
          <p:cNvPr id="2" name="Title 1">
            <a:extLst>
              <a:ext uri="{FF2B5EF4-FFF2-40B4-BE49-F238E27FC236}">
                <a16:creationId xmlns:a16="http://schemas.microsoft.com/office/drawing/2014/main" id="{2E5BF3EA-2F2E-6A00-0F4C-805024699E70}"/>
              </a:ext>
            </a:extLst>
          </p:cNvPr>
          <p:cNvSpPr>
            <a:spLocks noGrp="1"/>
          </p:cNvSpPr>
          <p:nvPr>
            <p:ph type="title"/>
          </p:nvPr>
        </p:nvSpPr>
        <p:spPr/>
        <p:txBody>
          <a:bodyPr/>
          <a:lstStyle/>
          <a:p>
            <a:r>
              <a:rPr lang="en-US" dirty="0"/>
              <a:t>Case Study 3: NIGAM Analysis</a:t>
            </a:r>
          </a:p>
        </p:txBody>
      </p:sp>
      <p:sp>
        <p:nvSpPr>
          <p:cNvPr id="3" name="Slide Number Placeholder 2">
            <a:extLst>
              <a:ext uri="{FF2B5EF4-FFF2-40B4-BE49-F238E27FC236}">
                <a16:creationId xmlns:a16="http://schemas.microsoft.com/office/drawing/2014/main" id="{32193DF2-F6E8-C22A-A720-F958631BC1D0}"/>
              </a:ext>
            </a:extLst>
          </p:cNvPr>
          <p:cNvSpPr>
            <a:spLocks noGrp="1"/>
          </p:cNvSpPr>
          <p:nvPr>
            <p:ph type="sldNum" sz="quarter" idx="12"/>
          </p:nvPr>
        </p:nvSpPr>
        <p:spPr/>
        <p:txBody>
          <a:bodyPr/>
          <a:lstStyle/>
          <a:p>
            <a:fld id="{E93A800F-86CF-FE48-A666-A6A2FBCDF2C4}" type="slidenum">
              <a:rPr lang="en-US" smtClean="0"/>
              <a:t>32</a:t>
            </a:fld>
            <a:endParaRPr lang="en-US" dirty="0"/>
          </a:p>
        </p:txBody>
      </p:sp>
      <p:sp>
        <p:nvSpPr>
          <p:cNvPr id="11" name="Content Placeholder 10">
            <a:extLst>
              <a:ext uri="{FF2B5EF4-FFF2-40B4-BE49-F238E27FC236}">
                <a16:creationId xmlns:a16="http://schemas.microsoft.com/office/drawing/2014/main" id="{6A0C44EC-80B2-47A6-7663-49EF90379593}"/>
              </a:ext>
            </a:extLst>
          </p:cNvPr>
          <p:cNvSpPr>
            <a:spLocks noGrp="1"/>
          </p:cNvSpPr>
          <p:nvPr>
            <p:ph idx="1"/>
          </p:nvPr>
        </p:nvSpPr>
        <p:spPr>
          <a:xfrm>
            <a:off x="838200" y="1645745"/>
            <a:ext cx="5257800" cy="4351338"/>
          </a:xfrm>
        </p:spPr>
        <p:txBody>
          <a:bodyPr/>
          <a:lstStyle/>
          <a:p>
            <a:r>
              <a:rPr lang="en-US" dirty="0"/>
              <a:t>Sources: Kirby et al. 2023, Barlow et al. (2014), Gehrels et al. (2011), Gehrels et al. (2006a), Saher et al. (2015), Long et al. (2014), Kirby et al. (2023)</a:t>
            </a:r>
          </a:p>
          <a:p>
            <a:r>
              <a:rPr lang="en-US" dirty="0"/>
              <a:t>6 proxy sites &amp; 5 tide gauges</a:t>
            </a:r>
          </a:p>
          <a:p>
            <a:r>
              <a:rPr lang="en-US" dirty="0"/>
              <a:t>Linear rates generated</a:t>
            </a:r>
          </a:p>
        </p:txBody>
      </p:sp>
      <p:pic>
        <p:nvPicPr>
          <p:cNvPr id="4" name="Picture 3" descr="A picture containing water, screenshot, sky, azure&#10;&#10;Description automatically generated">
            <a:extLst>
              <a:ext uri="{FF2B5EF4-FFF2-40B4-BE49-F238E27FC236}">
                <a16:creationId xmlns:a16="http://schemas.microsoft.com/office/drawing/2014/main" id="{DFAC77BF-BA42-5680-7FAF-6251C091BBC5}"/>
              </a:ext>
            </a:extLst>
          </p:cNvPr>
          <p:cNvPicPr>
            <a:picLocks noChangeAspect="1"/>
          </p:cNvPicPr>
          <p:nvPr/>
        </p:nvPicPr>
        <p:blipFill>
          <a:blip r:embed="rId4"/>
          <a:stretch>
            <a:fillRect/>
          </a:stretch>
        </p:blipFill>
        <p:spPr>
          <a:xfrm>
            <a:off x="10792657" y="89479"/>
            <a:ext cx="1352672" cy="1586169"/>
          </a:xfrm>
          <a:prstGeom prst="rect">
            <a:avLst/>
          </a:prstGeom>
        </p:spPr>
      </p:pic>
    </p:spTree>
    <p:extLst>
      <p:ext uri="{BB962C8B-B14F-4D97-AF65-F5344CB8AC3E}">
        <p14:creationId xmlns:p14="http://schemas.microsoft.com/office/powerpoint/2010/main" val="2796896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97D942-A500-96DF-DECA-B995A55049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AAF5B4-0B60-B31F-6FA8-2F41B02D43A5}"/>
              </a:ext>
            </a:extLst>
          </p:cNvPr>
          <p:cNvSpPr>
            <a:spLocks noGrp="1"/>
          </p:cNvSpPr>
          <p:nvPr>
            <p:ph type="title"/>
          </p:nvPr>
        </p:nvSpPr>
        <p:spPr>
          <a:xfrm>
            <a:off x="725424" y="136525"/>
            <a:ext cx="10515600" cy="1325563"/>
          </a:xfrm>
        </p:spPr>
        <p:txBody>
          <a:bodyPr/>
          <a:lstStyle/>
          <a:p>
            <a:r>
              <a:rPr lang="en-US" dirty="0"/>
              <a:t>Step 1: Load in data </a:t>
            </a:r>
          </a:p>
        </p:txBody>
      </p:sp>
      <p:sp>
        <p:nvSpPr>
          <p:cNvPr id="3" name="Slide Number Placeholder 2">
            <a:extLst>
              <a:ext uri="{FF2B5EF4-FFF2-40B4-BE49-F238E27FC236}">
                <a16:creationId xmlns:a16="http://schemas.microsoft.com/office/drawing/2014/main" id="{F43C3A94-326F-C079-DB63-E292433A3595}"/>
              </a:ext>
            </a:extLst>
          </p:cNvPr>
          <p:cNvSpPr>
            <a:spLocks noGrp="1"/>
          </p:cNvSpPr>
          <p:nvPr>
            <p:ph type="sldNum" sz="quarter" idx="12"/>
          </p:nvPr>
        </p:nvSpPr>
        <p:spPr/>
        <p:txBody>
          <a:bodyPr/>
          <a:lstStyle/>
          <a:p>
            <a:fld id="{E93A800F-86CF-FE48-A666-A6A2FBCDF2C4}" type="slidenum">
              <a:rPr lang="en-US" smtClean="0"/>
              <a:t>33</a:t>
            </a:fld>
            <a:endParaRPr lang="en-US"/>
          </a:p>
        </p:txBody>
      </p:sp>
      <p:sp>
        <p:nvSpPr>
          <p:cNvPr id="5" name="TextBox 4">
            <a:extLst>
              <a:ext uri="{FF2B5EF4-FFF2-40B4-BE49-F238E27FC236}">
                <a16:creationId xmlns:a16="http://schemas.microsoft.com/office/drawing/2014/main" id="{60053856-F731-66CD-FCBD-A8E1FB3E7876}"/>
              </a:ext>
            </a:extLst>
          </p:cNvPr>
          <p:cNvSpPr txBox="1"/>
          <p:nvPr/>
        </p:nvSpPr>
        <p:spPr>
          <a:xfrm>
            <a:off x="576073" y="1066381"/>
            <a:ext cx="9312280" cy="1938992"/>
          </a:xfrm>
          <a:prstGeom prst="rect">
            <a:avLst/>
          </a:prstGeom>
          <a:noFill/>
        </p:spPr>
        <p:txBody>
          <a:bodyPr wrap="square">
            <a:spAutoFit/>
          </a:bodyPr>
          <a:lstStyle/>
          <a:p>
            <a:r>
              <a:rPr lang="en-IE" sz="2400" b="0" i="0" dirty="0" err="1">
                <a:effectLst/>
                <a:latin typeface="Courier New" panose="02070309020205020404" pitchFamily="49" charset="0"/>
              </a:rPr>
              <a:t>nigam_site_reslr</a:t>
            </a:r>
            <a:r>
              <a:rPr lang="en-IE" sz="2400" b="0" i="0" dirty="0">
                <a:effectLst/>
                <a:latin typeface="Courier New" panose="02070309020205020404" pitchFamily="49" charset="0"/>
              </a:rPr>
              <a:t> &lt;- </a:t>
            </a:r>
          </a:p>
          <a:p>
            <a:r>
              <a:rPr lang="en-IE" sz="2400" b="0" i="0" dirty="0">
                <a:effectLst/>
                <a:latin typeface="Courier New" panose="02070309020205020404" pitchFamily="49" charset="0"/>
              </a:rPr>
              <a:t>  </a:t>
            </a:r>
            <a:r>
              <a:rPr lang="en-IE" sz="2400" b="0" i="0" dirty="0" err="1">
                <a:effectLst/>
                <a:latin typeface="Courier New" panose="02070309020205020404" pitchFamily="49" charset="0"/>
              </a:rPr>
              <a:t>reslr_load</a:t>
            </a:r>
            <a:r>
              <a:rPr lang="en-IE" sz="2400" b="0" i="0" dirty="0">
                <a:effectLst/>
                <a:latin typeface="Courier New" panose="02070309020205020404" pitchFamily="49" charset="0"/>
              </a:rPr>
              <a:t>(data = </a:t>
            </a:r>
            <a:r>
              <a:rPr lang="en-IE" sz="2400" b="0" i="0" dirty="0" err="1">
                <a:effectLst/>
                <a:latin typeface="Courier New" panose="02070309020205020404" pitchFamily="49" charset="0"/>
              </a:rPr>
              <a:t>nigam_site</a:t>
            </a:r>
            <a:r>
              <a:rPr lang="en-IE" sz="2400" b="0" i="0" dirty="0">
                <a:effectLst/>
                <a:latin typeface="Courier New" panose="02070309020205020404" pitchFamily="49" charset="0"/>
              </a:rPr>
              <a:t>,</a:t>
            </a:r>
          </a:p>
          <a:p>
            <a:r>
              <a:rPr lang="en-IE" sz="2400" b="0" i="0" dirty="0">
                <a:effectLst/>
                <a:latin typeface="Courier New" panose="02070309020205020404" pitchFamily="49" charset="0"/>
              </a:rPr>
              <a:t>             </a:t>
            </a:r>
            <a:r>
              <a:rPr lang="en-IE" sz="2400" b="0" i="0" dirty="0" err="1">
                <a:effectLst/>
                <a:latin typeface="Courier New" panose="02070309020205020404" pitchFamily="49" charset="0"/>
              </a:rPr>
              <a:t>include_tide_gauge</a:t>
            </a:r>
            <a:r>
              <a:rPr lang="en-IE" sz="2400" b="0" i="0" dirty="0">
                <a:effectLst/>
                <a:latin typeface="Courier New" panose="02070309020205020404" pitchFamily="49" charset="0"/>
              </a:rPr>
              <a:t> = TRUE,</a:t>
            </a:r>
          </a:p>
          <a:p>
            <a:r>
              <a:rPr lang="en-IE" sz="2400" b="0" i="0" dirty="0">
                <a:effectLst/>
                <a:latin typeface="Courier New" panose="02070309020205020404" pitchFamily="49" charset="0"/>
              </a:rPr>
              <a:t>             </a:t>
            </a:r>
            <a:r>
              <a:rPr lang="en-IE" sz="2400" b="0" i="0" dirty="0" err="1">
                <a:effectLst/>
                <a:latin typeface="Courier New" panose="02070309020205020404" pitchFamily="49" charset="0"/>
              </a:rPr>
              <a:t>TG_minimum_dist_proxy</a:t>
            </a:r>
            <a:r>
              <a:rPr lang="en-IE" sz="2400" b="0" i="0" dirty="0">
                <a:effectLst/>
                <a:latin typeface="Courier New" panose="02070309020205020404" pitchFamily="49" charset="0"/>
              </a:rPr>
              <a:t> = TRUE,</a:t>
            </a:r>
          </a:p>
          <a:p>
            <a:r>
              <a:rPr lang="en-IE" sz="2400" b="0" i="0" dirty="0">
                <a:effectLst/>
                <a:latin typeface="Courier New" panose="02070309020205020404" pitchFamily="49" charset="0"/>
              </a:rPr>
              <a:t>             </a:t>
            </a:r>
            <a:r>
              <a:rPr lang="en-IE" sz="2400" b="0" i="0" dirty="0" err="1">
                <a:effectLst/>
                <a:latin typeface="Courier New" panose="02070309020205020404" pitchFamily="49" charset="0"/>
              </a:rPr>
              <a:t>include_linear_rate</a:t>
            </a:r>
            <a:r>
              <a:rPr lang="en-IE" sz="2400" b="0" i="0" dirty="0">
                <a:effectLst/>
                <a:latin typeface="Courier New" panose="02070309020205020404" pitchFamily="49" charset="0"/>
              </a:rPr>
              <a:t> = TRUE)</a:t>
            </a:r>
            <a:endParaRPr lang="en-US" sz="2400" dirty="0"/>
          </a:p>
        </p:txBody>
      </p:sp>
      <p:sp>
        <p:nvSpPr>
          <p:cNvPr id="7" name="TextBox 6">
            <a:extLst>
              <a:ext uri="{FF2B5EF4-FFF2-40B4-BE49-F238E27FC236}">
                <a16:creationId xmlns:a16="http://schemas.microsoft.com/office/drawing/2014/main" id="{ACEEEFC1-30F0-1910-6E4D-8FCF679CC4A7}"/>
              </a:ext>
            </a:extLst>
          </p:cNvPr>
          <p:cNvSpPr txBox="1"/>
          <p:nvPr/>
        </p:nvSpPr>
        <p:spPr>
          <a:xfrm>
            <a:off x="429137" y="3429000"/>
            <a:ext cx="11039856" cy="2123658"/>
          </a:xfrm>
          <a:prstGeom prst="rect">
            <a:avLst/>
          </a:prstGeom>
          <a:noFill/>
        </p:spPr>
        <p:txBody>
          <a:bodyPr wrap="square">
            <a:spAutoFit/>
          </a:bodyPr>
          <a:lstStyle/>
          <a:p>
            <a:r>
              <a:rPr lang="en-IE" sz="2400" b="0" i="0" dirty="0">
                <a:effectLst/>
                <a:latin typeface="Courier New" panose="02070309020205020404" pitchFamily="49" charset="0"/>
              </a:rPr>
              <a:t>print(</a:t>
            </a:r>
            <a:r>
              <a:rPr lang="en-IE" sz="2400" b="0" i="0" dirty="0" err="1">
                <a:effectLst/>
                <a:latin typeface="Courier New" panose="02070309020205020404" pitchFamily="49" charset="0"/>
              </a:rPr>
              <a:t>nigam_site_reslr</a:t>
            </a:r>
            <a:r>
              <a:rPr lang="en-IE" sz="2400" b="0" i="0" dirty="0">
                <a:effectLst/>
                <a:latin typeface="Courier New" panose="02070309020205020404" pitchFamily="49" charset="0"/>
              </a:rPr>
              <a:t>)</a:t>
            </a:r>
          </a:p>
          <a:p>
            <a:br>
              <a:rPr lang="en-IE" dirty="0"/>
            </a:br>
            <a:r>
              <a:rPr lang="en-IE" b="0" i="0" dirty="0">
                <a:effectLst/>
                <a:latin typeface="Courier New" panose="02070309020205020404" pitchFamily="49" charset="0"/>
              </a:rPr>
              <a:t>This is a valid </a:t>
            </a:r>
            <a:r>
              <a:rPr lang="en-IE" b="0" i="0" dirty="0" err="1">
                <a:effectLst/>
                <a:latin typeface="Courier New" panose="02070309020205020404" pitchFamily="49" charset="0"/>
              </a:rPr>
              <a:t>reslr</a:t>
            </a:r>
            <a:r>
              <a:rPr lang="en-IE" b="0" i="0" dirty="0">
                <a:effectLst/>
                <a:latin typeface="Courier New" panose="02070309020205020404" pitchFamily="49" charset="0"/>
              </a:rPr>
              <a:t> input object with 301 observations and  11 site(s).</a:t>
            </a:r>
          </a:p>
          <a:p>
            <a:r>
              <a:rPr lang="en-IE" b="0" i="0" dirty="0">
                <a:effectLst/>
                <a:latin typeface="Courier New" panose="02070309020205020404" pitchFamily="49" charset="0"/>
              </a:rPr>
              <a:t>There are  6  proxy site(s) and  5  tide gauge site(s).</a:t>
            </a:r>
          </a:p>
          <a:p>
            <a:r>
              <a:rPr lang="en-IE" b="0" i="0" dirty="0">
                <a:effectLst/>
                <a:latin typeface="Courier New" panose="02070309020205020404" pitchFamily="49" charset="0"/>
              </a:rPr>
              <a:t>The age units are; Common Era. </a:t>
            </a:r>
          </a:p>
          <a:p>
            <a:r>
              <a:rPr lang="en-IE" b="0" i="0" dirty="0" err="1">
                <a:effectLst/>
                <a:latin typeface="Courier New" panose="02070309020205020404" pitchFamily="49" charset="0"/>
              </a:rPr>
              <a:t>Decadally</a:t>
            </a:r>
            <a:r>
              <a:rPr lang="en-IE" b="0" i="0" dirty="0">
                <a:effectLst/>
                <a:latin typeface="Courier New" panose="02070309020205020404" pitchFamily="49" charset="0"/>
              </a:rPr>
              <a:t> averaged tide gauge data included by the package. </a:t>
            </a:r>
          </a:p>
          <a:p>
            <a:r>
              <a:rPr lang="en-IE" b="0" i="0" dirty="0">
                <a:effectLst/>
                <a:latin typeface="Courier New" panose="02070309020205020404" pitchFamily="49" charset="0"/>
              </a:rPr>
              <a:t>The </a:t>
            </a:r>
            <a:r>
              <a:rPr lang="en-IE" b="0" i="0" dirty="0" err="1">
                <a:effectLst/>
                <a:latin typeface="Courier New" panose="02070309020205020404" pitchFamily="49" charset="0"/>
              </a:rPr>
              <a:t>linear_rate</a:t>
            </a:r>
            <a:r>
              <a:rPr lang="en-IE" b="0" i="0" dirty="0">
                <a:effectLst/>
                <a:latin typeface="Courier New" panose="02070309020205020404" pitchFamily="49" charset="0"/>
              </a:rPr>
              <a:t> and </a:t>
            </a:r>
            <a:r>
              <a:rPr lang="en-IE" b="0" i="0" dirty="0" err="1">
                <a:effectLst/>
                <a:latin typeface="Courier New" panose="02070309020205020404" pitchFamily="49" charset="0"/>
              </a:rPr>
              <a:t>linear_rate_err</a:t>
            </a:r>
            <a:r>
              <a:rPr lang="en-IE" b="0" i="0" dirty="0">
                <a:effectLst/>
                <a:latin typeface="Courier New" panose="02070309020205020404" pitchFamily="49" charset="0"/>
              </a:rPr>
              <a:t> has been included.</a:t>
            </a:r>
            <a:endParaRPr lang="en-US" dirty="0"/>
          </a:p>
        </p:txBody>
      </p:sp>
      <p:pic>
        <p:nvPicPr>
          <p:cNvPr id="8" name="Picture 7" descr="A picture containing water, screenshot, sky, azure&#10;&#10;Description automatically generated">
            <a:extLst>
              <a:ext uri="{FF2B5EF4-FFF2-40B4-BE49-F238E27FC236}">
                <a16:creationId xmlns:a16="http://schemas.microsoft.com/office/drawing/2014/main" id="{1DF5B1B6-5C66-1CB5-536A-2109C2577BCD}"/>
              </a:ext>
            </a:extLst>
          </p:cNvPr>
          <p:cNvPicPr>
            <a:picLocks noChangeAspect="1"/>
          </p:cNvPicPr>
          <p:nvPr/>
        </p:nvPicPr>
        <p:blipFill>
          <a:blip r:embed="rId3"/>
          <a:stretch>
            <a:fillRect/>
          </a:stretch>
        </p:blipFill>
        <p:spPr>
          <a:xfrm>
            <a:off x="10792657" y="89479"/>
            <a:ext cx="1352672" cy="1586169"/>
          </a:xfrm>
          <a:prstGeom prst="rect">
            <a:avLst/>
          </a:prstGeom>
        </p:spPr>
      </p:pic>
    </p:spTree>
    <p:extLst>
      <p:ext uri="{BB962C8B-B14F-4D97-AF65-F5344CB8AC3E}">
        <p14:creationId xmlns:p14="http://schemas.microsoft.com/office/powerpoint/2010/main" val="7063015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7B4B08-2664-104E-6C0A-4B656954D5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9E31DF-707E-C280-ED93-00FBF57A2EEC}"/>
              </a:ext>
            </a:extLst>
          </p:cNvPr>
          <p:cNvSpPr>
            <a:spLocks noGrp="1"/>
          </p:cNvSpPr>
          <p:nvPr>
            <p:ph type="title"/>
          </p:nvPr>
        </p:nvSpPr>
        <p:spPr>
          <a:xfrm>
            <a:off x="763250" y="110295"/>
            <a:ext cx="10515600" cy="1325563"/>
          </a:xfrm>
        </p:spPr>
        <p:txBody>
          <a:bodyPr/>
          <a:lstStyle/>
          <a:p>
            <a:r>
              <a:rPr lang="en-US" dirty="0"/>
              <a:t>Step 2: Plot raw data</a:t>
            </a:r>
          </a:p>
        </p:txBody>
      </p:sp>
      <p:sp>
        <p:nvSpPr>
          <p:cNvPr id="3" name="Slide Number Placeholder 2">
            <a:extLst>
              <a:ext uri="{FF2B5EF4-FFF2-40B4-BE49-F238E27FC236}">
                <a16:creationId xmlns:a16="http://schemas.microsoft.com/office/drawing/2014/main" id="{CA71D222-7DBB-B8A7-E601-C90706123373}"/>
              </a:ext>
            </a:extLst>
          </p:cNvPr>
          <p:cNvSpPr>
            <a:spLocks noGrp="1"/>
          </p:cNvSpPr>
          <p:nvPr>
            <p:ph type="sldNum" sz="quarter" idx="12"/>
          </p:nvPr>
        </p:nvSpPr>
        <p:spPr/>
        <p:txBody>
          <a:bodyPr/>
          <a:lstStyle/>
          <a:p>
            <a:fld id="{E93A800F-86CF-FE48-A666-A6A2FBCDF2C4}" type="slidenum">
              <a:rPr lang="en-US" smtClean="0"/>
              <a:t>34</a:t>
            </a:fld>
            <a:endParaRPr lang="en-US"/>
          </a:p>
        </p:txBody>
      </p:sp>
      <p:pic>
        <p:nvPicPr>
          <p:cNvPr id="7" name="Picture 6" descr="A picture containing water, screenshot, sky, azure&#10;&#10;Description automatically generated">
            <a:extLst>
              <a:ext uri="{FF2B5EF4-FFF2-40B4-BE49-F238E27FC236}">
                <a16:creationId xmlns:a16="http://schemas.microsoft.com/office/drawing/2014/main" id="{69EA3987-6986-A56C-5E90-DDD1B5187D3A}"/>
              </a:ext>
            </a:extLst>
          </p:cNvPr>
          <p:cNvPicPr>
            <a:picLocks noChangeAspect="1"/>
          </p:cNvPicPr>
          <p:nvPr/>
        </p:nvPicPr>
        <p:blipFill>
          <a:blip r:embed="rId2"/>
          <a:stretch>
            <a:fillRect/>
          </a:stretch>
        </p:blipFill>
        <p:spPr>
          <a:xfrm>
            <a:off x="10792657" y="89479"/>
            <a:ext cx="1352672" cy="1586169"/>
          </a:xfrm>
          <a:prstGeom prst="rect">
            <a:avLst/>
          </a:prstGeom>
        </p:spPr>
      </p:pic>
      <p:pic>
        <p:nvPicPr>
          <p:cNvPr id="6" name="Picture 5">
            <a:extLst>
              <a:ext uri="{FF2B5EF4-FFF2-40B4-BE49-F238E27FC236}">
                <a16:creationId xmlns:a16="http://schemas.microsoft.com/office/drawing/2014/main" id="{E3D40230-BEB6-ECA7-CE5F-AC7B664FACE3}"/>
              </a:ext>
            </a:extLst>
          </p:cNvPr>
          <p:cNvPicPr>
            <a:picLocks noChangeAspect="1"/>
          </p:cNvPicPr>
          <p:nvPr/>
        </p:nvPicPr>
        <p:blipFill>
          <a:blip r:embed="rId3"/>
          <a:stretch>
            <a:fillRect/>
          </a:stretch>
        </p:blipFill>
        <p:spPr>
          <a:xfrm>
            <a:off x="1062594" y="1237029"/>
            <a:ext cx="8863584" cy="5318150"/>
          </a:xfrm>
          <a:prstGeom prst="rect">
            <a:avLst/>
          </a:prstGeom>
        </p:spPr>
      </p:pic>
    </p:spTree>
    <p:extLst>
      <p:ext uri="{BB962C8B-B14F-4D97-AF65-F5344CB8AC3E}">
        <p14:creationId xmlns:p14="http://schemas.microsoft.com/office/powerpoint/2010/main" val="32270071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04444C-EF78-96C5-DDA7-27C2E4DCC19A}"/>
            </a:ext>
          </a:extLst>
        </p:cNvPr>
        <p:cNvGrpSpPr/>
        <p:nvPr/>
      </p:nvGrpSpPr>
      <p:grpSpPr>
        <a:xfrm>
          <a:off x="0" y="0"/>
          <a:ext cx="0" cy="0"/>
          <a:chOff x="0" y="0"/>
          <a:chExt cx="0" cy="0"/>
        </a:xfrm>
      </p:grpSpPr>
      <p:sp>
        <p:nvSpPr>
          <p:cNvPr id="16" name="Slide Number Placeholder 15">
            <a:extLst>
              <a:ext uri="{FF2B5EF4-FFF2-40B4-BE49-F238E27FC236}">
                <a16:creationId xmlns:a16="http://schemas.microsoft.com/office/drawing/2014/main" id="{FE555C1B-38A7-A980-E30D-B26DD61A3C0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A800F-86CF-FE48-A666-A6A2FBCDF2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BE8CEA00-DDB9-6BB5-CCD9-91EEED16C76E}"/>
              </a:ext>
            </a:extLst>
          </p:cNvPr>
          <p:cNvSpPr/>
          <p:nvPr/>
        </p:nvSpPr>
        <p:spPr>
          <a:xfrm>
            <a:off x="10509243" y="6090043"/>
            <a:ext cx="343364" cy="2616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Calibri" panose="020F0502020204030204"/>
                <a:ea typeface="+mn-ea"/>
                <a:cs typeface="+mn-cs"/>
              </a:rPr>
              <a:t>[4]</a:t>
            </a:r>
          </a:p>
        </p:txBody>
      </p:sp>
      <p:grpSp>
        <p:nvGrpSpPr>
          <p:cNvPr id="29" name="Group 28">
            <a:extLst>
              <a:ext uri="{FF2B5EF4-FFF2-40B4-BE49-F238E27FC236}">
                <a16:creationId xmlns:a16="http://schemas.microsoft.com/office/drawing/2014/main" id="{F6C8EDC3-1114-E0C7-390D-EE6665965D87}"/>
              </a:ext>
            </a:extLst>
          </p:cNvPr>
          <p:cNvGrpSpPr/>
          <p:nvPr/>
        </p:nvGrpSpPr>
        <p:grpSpPr>
          <a:xfrm>
            <a:off x="219418" y="1474790"/>
            <a:ext cx="11688264" cy="4548529"/>
            <a:chOff x="219418" y="1474790"/>
            <a:chExt cx="11688264" cy="4548529"/>
          </a:xfrm>
        </p:grpSpPr>
        <p:pic>
          <p:nvPicPr>
            <p:cNvPr id="30" name="Picture 29">
              <a:extLst>
                <a:ext uri="{FF2B5EF4-FFF2-40B4-BE49-F238E27FC236}">
                  <a16:creationId xmlns:a16="http://schemas.microsoft.com/office/drawing/2014/main" id="{EBC77111-596A-A0E3-4A13-2659D1E2B036}"/>
                </a:ext>
              </a:extLst>
            </p:cNvPr>
            <p:cNvPicPr>
              <a:picLocks noChangeAspect="1"/>
            </p:cNvPicPr>
            <p:nvPr/>
          </p:nvPicPr>
          <p:blipFill rotWithShape="1">
            <a:blip r:embed="rId3"/>
            <a:srcRect l="53111" b="84270"/>
            <a:stretch/>
          </p:blipFill>
          <p:spPr>
            <a:xfrm>
              <a:off x="219418" y="1474790"/>
              <a:ext cx="2357697" cy="978511"/>
            </a:xfrm>
            <a:prstGeom prst="rect">
              <a:avLst/>
            </a:prstGeom>
          </p:spPr>
        </p:pic>
        <p:pic>
          <p:nvPicPr>
            <p:cNvPr id="31" name="Picture 30">
              <a:extLst>
                <a:ext uri="{FF2B5EF4-FFF2-40B4-BE49-F238E27FC236}">
                  <a16:creationId xmlns:a16="http://schemas.microsoft.com/office/drawing/2014/main" id="{A57FC2A0-C8AB-4826-48E2-E13AD4FC711D}"/>
                </a:ext>
              </a:extLst>
            </p:cNvPr>
            <p:cNvPicPr>
              <a:picLocks noChangeAspect="1"/>
            </p:cNvPicPr>
            <p:nvPr/>
          </p:nvPicPr>
          <p:blipFill rotWithShape="1">
            <a:blip r:embed="rId3"/>
            <a:srcRect l="53315" t="15563" r="4634" b="64488"/>
            <a:stretch/>
          </p:blipFill>
          <p:spPr>
            <a:xfrm>
              <a:off x="1842924" y="4173315"/>
              <a:ext cx="2623457" cy="1539702"/>
            </a:xfrm>
            <a:prstGeom prst="rect">
              <a:avLst/>
            </a:prstGeom>
          </p:spPr>
        </p:pic>
        <p:pic>
          <p:nvPicPr>
            <p:cNvPr id="32" name="Picture 31">
              <a:extLst>
                <a:ext uri="{FF2B5EF4-FFF2-40B4-BE49-F238E27FC236}">
                  <a16:creationId xmlns:a16="http://schemas.microsoft.com/office/drawing/2014/main" id="{15A55A65-89F7-EA68-52B6-CFAC1EEA4EBD}"/>
                </a:ext>
              </a:extLst>
            </p:cNvPr>
            <p:cNvPicPr>
              <a:picLocks noChangeAspect="1"/>
            </p:cNvPicPr>
            <p:nvPr/>
          </p:nvPicPr>
          <p:blipFill rotWithShape="1">
            <a:blip r:embed="rId3"/>
            <a:srcRect l="17573" t="65398" r="4610" b="13994"/>
            <a:stretch/>
          </p:blipFill>
          <p:spPr>
            <a:xfrm>
              <a:off x="4638264" y="4916805"/>
              <a:ext cx="2942667" cy="1106514"/>
            </a:xfrm>
            <a:prstGeom prst="rect">
              <a:avLst/>
            </a:prstGeom>
          </p:spPr>
        </p:pic>
        <p:pic>
          <p:nvPicPr>
            <p:cNvPr id="33" name="Picture 32">
              <a:extLst>
                <a:ext uri="{FF2B5EF4-FFF2-40B4-BE49-F238E27FC236}">
                  <a16:creationId xmlns:a16="http://schemas.microsoft.com/office/drawing/2014/main" id="{A8E81E99-D5BC-CBD0-D1A6-D06E8C2FA608}"/>
                </a:ext>
              </a:extLst>
            </p:cNvPr>
            <p:cNvPicPr>
              <a:picLocks noChangeAspect="1"/>
            </p:cNvPicPr>
            <p:nvPr/>
          </p:nvPicPr>
          <p:blipFill rotWithShape="1">
            <a:blip r:embed="rId3"/>
            <a:srcRect l="52147" t="85719" r="2448"/>
            <a:stretch/>
          </p:blipFill>
          <p:spPr>
            <a:xfrm>
              <a:off x="7773165" y="1617936"/>
              <a:ext cx="2293154" cy="769032"/>
            </a:xfrm>
            <a:prstGeom prst="rect">
              <a:avLst/>
            </a:prstGeom>
          </p:spPr>
        </p:pic>
        <p:graphicFrame>
          <p:nvGraphicFramePr>
            <p:cNvPr id="34" name="Diagram 33">
              <a:extLst>
                <a:ext uri="{FF2B5EF4-FFF2-40B4-BE49-F238E27FC236}">
                  <a16:creationId xmlns:a16="http://schemas.microsoft.com/office/drawing/2014/main" id="{016C166E-F851-8E00-0123-7D3E8FEA9BC0}"/>
                </a:ext>
              </a:extLst>
            </p:cNvPr>
            <p:cNvGraphicFramePr/>
            <p:nvPr/>
          </p:nvGraphicFramePr>
          <p:xfrm>
            <a:off x="284318" y="2767399"/>
            <a:ext cx="11623364" cy="153171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5" name="Up Arrow 34">
              <a:extLst>
                <a:ext uri="{FF2B5EF4-FFF2-40B4-BE49-F238E27FC236}">
                  <a16:creationId xmlns:a16="http://schemas.microsoft.com/office/drawing/2014/main" id="{D74EE19A-5744-E145-71EC-6B7F21F09176}"/>
                </a:ext>
              </a:extLst>
            </p:cNvPr>
            <p:cNvSpPr/>
            <p:nvPr/>
          </p:nvSpPr>
          <p:spPr>
            <a:xfrm>
              <a:off x="828008" y="2453301"/>
              <a:ext cx="411986" cy="441930"/>
            </a:xfrm>
            <a:prstGeom prst="upArrow">
              <a:avLst>
                <a:gd name="adj1" fmla="val 50000"/>
                <a:gd name="adj2" fmla="val 532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6" name="Up Arrow 35">
              <a:extLst>
                <a:ext uri="{FF2B5EF4-FFF2-40B4-BE49-F238E27FC236}">
                  <a16:creationId xmlns:a16="http://schemas.microsoft.com/office/drawing/2014/main" id="{EEDD22A0-BA6F-4F27-4DE5-E3B43F2732D9}"/>
                </a:ext>
              </a:extLst>
            </p:cNvPr>
            <p:cNvSpPr/>
            <p:nvPr/>
          </p:nvSpPr>
          <p:spPr>
            <a:xfrm>
              <a:off x="8395885" y="2513778"/>
              <a:ext cx="411986" cy="441930"/>
            </a:xfrm>
            <a:prstGeom prst="upArrow">
              <a:avLst>
                <a:gd name="adj1" fmla="val 50000"/>
                <a:gd name="adj2" fmla="val 532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Down Arrow 36">
              <a:extLst>
                <a:ext uri="{FF2B5EF4-FFF2-40B4-BE49-F238E27FC236}">
                  <a16:creationId xmlns:a16="http://schemas.microsoft.com/office/drawing/2014/main" id="{F52497A4-12C3-4C13-46FE-DF5DCB90D03C}"/>
                </a:ext>
              </a:extLst>
            </p:cNvPr>
            <p:cNvSpPr/>
            <p:nvPr/>
          </p:nvSpPr>
          <p:spPr>
            <a:xfrm>
              <a:off x="3354484" y="4131547"/>
              <a:ext cx="337457" cy="40957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 name="Down Arrow 37">
              <a:extLst>
                <a:ext uri="{FF2B5EF4-FFF2-40B4-BE49-F238E27FC236}">
                  <a16:creationId xmlns:a16="http://schemas.microsoft.com/office/drawing/2014/main" id="{B2869FC1-76F4-9995-0DAD-B98A16AFF552}"/>
                </a:ext>
              </a:extLst>
            </p:cNvPr>
            <p:cNvSpPr/>
            <p:nvPr/>
          </p:nvSpPr>
          <p:spPr>
            <a:xfrm>
              <a:off x="5940870" y="4127534"/>
              <a:ext cx="337457" cy="40957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 name="Rounded Rectangle 1">
            <a:extLst>
              <a:ext uri="{FF2B5EF4-FFF2-40B4-BE49-F238E27FC236}">
                <a16:creationId xmlns:a16="http://schemas.microsoft.com/office/drawing/2014/main" id="{A0B23190-DE88-D7E8-6580-B272EC4D0006}"/>
              </a:ext>
            </a:extLst>
          </p:cNvPr>
          <p:cNvSpPr/>
          <p:nvPr/>
        </p:nvSpPr>
        <p:spPr>
          <a:xfrm>
            <a:off x="95004" y="1365662"/>
            <a:ext cx="4371378" cy="4858680"/>
          </a:xfrm>
          <a:prstGeom prst="roundRect">
            <a:avLst/>
          </a:prstGeom>
          <a:noFill/>
          <a:ln w="76200">
            <a:solidFill>
              <a:srgbClr val="3B47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785361D-DDB5-34FF-75FE-4F06E5660571}"/>
              </a:ext>
            </a:extLst>
          </p:cNvPr>
          <p:cNvSpPr txBox="1"/>
          <p:nvPr/>
        </p:nvSpPr>
        <p:spPr>
          <a:xfrm>
            <a:off x="196247" y="5004564"/>
            <a:ext cx="1425729" cy="646331"/>
          </a:xfrm>
          <a:prstGeom prst="rect">
            <a:avLst/>
          </a:prstGeom>
          <a:ln w="57150">
            <a:solidFill>
              <a:srgbClr val="3B47AD"/>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Regional Component</a:t>
            </a:r>
          </a:p>
        </p:txBody>
      </p:sp>
      <p:sp>
        <p:nvSpPr>
          <p:cNvPr id="19" name="Rounded Rectangle 18">
            <a:extLst>
              <a:ext uri="{FF2B5EF4-FFF2-40B4-BE49-F238E27FC236}">
                <a16:creationId xmlns:a16="http://schemas.microsoft.com/office/drawing/2014/main" id="{CE6E98EB-9A9A-FD95-F780-A629CCD80989}"/>
              </a:ext>
            </a:extLst>
          </p:cNvPr>
          <p:cNvSpPr/>
          <p:nvPr/>
        </p:nvSpPr>
        <p:spPr>
          <a:xfrm>
            <a:off x="4519261" y="1417959"/>
            <a:ext cx="3201025" cy="4806383"/>
          </a:xfrm>
          <a:prstGeom prst="roundRect">
            <a:avLst/>
          </a:prstGeom>
          <a:noFill/>
          <a:ln w="76200">
            <a:solidFill>
              <a:srgbClr val="5CAD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3271C47D-D554-EFEC-A506-4C7EE6BD5B63}"/>
              </a:ext>
            </a:extLst>
          </p:cNvPr>
          <p:cNvSpPr txBox="1"/>
          <p:nvPr/>
        </p:nvSpPr>
        <p:spPr>
          <a:xfrm>
            <a:off x="4730405" y="1895538"/>
            <a:ext cx="1824774" cy="707886"/>
          </a:xfrm>
          <a:prstGeom prst="rect">
            <a:avLst/>
          </a:prstGeom>
          <a:ln w="57150">
            <a:solidFill>
              <a:srgbClr val="5CAD04"/>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Linear Local Component</a:t>
            </a:r>
          </a:p>
        </p:txBody>
      </p:sp>
      <p:sp>
        <p:nvSpPr>
          <p:cNvPr id="21" name="Rounded Rectangle 20">
            <a:extLst>
              <a:ext uri="{FF2B5EF4-FFF2-40B4-BE49-F238E27FC236}">
                <a16:creationId xmlns:a16="http://schemas.microsoft.com/office/drawing/2014/main" id="{EBC265AA-9097-8EAC-639F-A9DC4C8E39BF}"/>
              </a:ext>
            </a:extLst>
          </p:cNvPr>
          <p:cNvSpPr/>
          <p:nvPr/>
        </p:nvSpPr>
        <p:spPr>
          <a:xfrm>
            <a:off x="7779662" y="1380353"/>
            <a:ext cx="2628790" cy="4858680"/>
          </a:xfrm>
          <a:prstGeom prst="roundRect">
            <a:avLst/>
          </a:prstGeom>
          <a:noFill/>
          <a:ln w="76200">
            <a:solidFill>
              <a:srgbClr val="AD4C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A2CFC76F-C95C-1CCA-19C2-92A2F1B6C521}"/>
              </a:ext>
            </a:extLst>
          </p:cNvPr>
          <p:cNvSpPr txBox="1"/>
          <p:nvPr/>
        </p:nvSpPr>
        <p:spPr>
          <a:xfrm>
            <a:off x="8290567" y="4912327"/>
            <a:ext cx="1425729" cy="923330"/>
          </a:xfrm>
          <a:prstGeom prst="rect">
            <a:avLst/>
          </a:prstGeom>
          <a:ln w="57150">
            <a:solidFill>
              <a:srgbClr val="AD4C13"/>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Non-Linear Local Component</a:t>
            </a:r>
          </a:p>
        </p:txBody>
      </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DE50AA5F-C95A-17C4-78D8-1B449031A6F1}"/>
                  </a:ext>
                </a:extLst>
              </p:cNvPr>
              <p:cNvSpPr/>
              <p:nvPr/>
            </p:nvSpPr>
            <p:spPr>
              <a:xfrm>
                <a:off x="2019274" y="676907"/>
                <a:ext cx="97225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E"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d>
                        <m:dPr>
                          <m:ctrlPr>
                            <a:rPr kumimoji="0" lang="en-IE"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E"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e>
                      </m:d>
                      <m:r>
                        <a:rPr kumimoji="0" lang="en-IE"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m:oMathPara>
                </a14:m>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6" name="Rectangle 5">
                <a:extLst>
                  <a:ext uri="{FF2B5EF4-FFF2-40B4-BE49-F238E27FC236}">
                    <a16:creationId xmlns:a16="http://schemas.microsoft.com/office/drawing/2014/main" id="{C8356C6C-5D80-0B41-9CE8-673F52560E24}"/>
                  </a:ext>
                </a:extLst>
              </p:cNvPr>
              <p:cNvSpPr>
                <a:spLocks noRot="1" noChangeAspect="1" noMove="1" noResize="1" noEditPoints="1" noAdjustHandles="1" noChangeArrowheads="1" noChangeShapeType="1" noTextEdit="1"/>
              </p:cNvSpPr>
              <p:nvPr/>
            </p:nvSpPr>
            <p:spPr>
              <a:xfrm>
                <a:off x="2019274" y="676907"/>
                <a:ext cx="972254" cy="523220"/>
              </a:xfrm>
              <a:prstGeom prst="rect">
                <a:avLst/>
              </a:prstGeom>
              <a:blipFill>
                <a:blip r:embed="rId9"/>
                <a:stretch>
                  <a:fillRect r="-5128" b="-21429"/>
                </a:stretch>
              </a:blipFill>
            </p:spPr>
            <p:txBody>
              <a:bodyPr/>
              <a:lstStyle/>
              <a:p>
                <a:r>
                  <a:rPr lang="en-US">
                    <a:noFill/>
                  </a:rPr>
                  <a:t> </a:t>
                </a:r>
              </a:p>
            </p:txBody>
          </p:sp>
        </mc:Fallback>
      </mc:AlternateContent>
      <p:sp>
        <p:nvSpPr>
          <p:cNvPr id="39" name="Rounded Rectangle 38">
            <a:extLst>
              <a:ext uri="{FF2B5EF4-FFF2-40B4-BE49-F238E27FC236}">
                <a16:creationId xmlns:a16="http://schemas.microsoft.com/office/drawing/2014/main" id="{9E7F0928-CBA2-CD09-270C-F3AF5D2B1E5C}"/>
              </a:ext>
            </a:extLst>
          </p:cNvPr>
          <p:cNvSpPr/>
          <p:nvPr/>
        </p:nvSpPr>
        <p:spPr>
          <a:xfrm>
            <a:off x="1878388" y="652630"/>
            <a:ext cx="1258351" cy="580152"/>
          </a:xfrm>
          <a:prstGeom prst="roundRect">
            <a:avLst/>
          </a:prstGeom>
          <a:noFill/>
          <a:ln w="57150">
            <a:solidFill>
              <a:srgbClr val="3B47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420730F6-64A6-A796-2B61-3B70306131E8}"/>
                  </a:ext>
                </a:extLst>
              </p:cNvPr>
              <p:cNvSpPr/>
              <p:nvPr/>
            </p:nvSpPr>
            <p:spPr>
              <a:xfrm>
                <a:off x="5048350" y="674430"/>
                <a:ext cx="986039"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E"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𝑔</m:t>
                      </m:r>
                      <m:d>
                        <m:dPr>
                          <m:ctrlPr>
                            <a:rPr kumimoji="0" lang="en-IE"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IE"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IE"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IE" sz="24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m:t>
                              </m:r>
                            </m:sub>
                          </m:sSub>
                        </m:e>
                      </m:d>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9" name="Rectangle 8">
                <a:extLst>
                  <a:ext uri="{FF2B5EF4-FFF2-40B4-BE49-F238E27FC236}">
                    <a16:creationId xmlns:a16="http://schemas.microsoft.com/office/drawing/2014/main" id="{28D5C348-45D4-8B49-BCDA-C232D92EA39A}"/>
                  </a:ext>
                </a:extLst>
              </p:cNvPr>
              <p:cNvSpPr>
                <a:spLocks noRot="1" noChangeAspect="1" noMove="1" noResize="1" noEditPoints="1" noAdjustHandles="1" noChangeArrowheads="1" noChangeShapeType="1" noTextEdit="1"/>
              </p:cNvSpPr>
              <p:nvPr/>
            </p:nvSpPr>
            <p:spPr>
              <a:xfrm>
                <a:off x="5048350" y="674430"/>
                <a:ext cx="986039" cy="461665"/>
              </a:xfrm>
              <a:prstGeom prst="rect">
                <a:avLst/>
              </a:prstGeom>
              <a:blipFill>
                <a:blip r:embed="rId10"/>
                <a:stretch>
                  <a:fillRect b="-10811"/>
                </a:stretch>
              </a:blipFill>
            </p:spPr>
            <p:txBody>
              <a:bodyPr/>
              <a:lstStyle/>
              <a:p>
                <a:r>
                  <a:rPr lang="en-US">
                    <a:noFill/>
                  </a:rPr>
                  <a:t> </a:t>
                </a:r>
              </a:p>
            </p:txBody>
          </p:sp>
        </mc:Fallback>
      </mc:AlternateContent>
      <p:sp>
        <p:nvSpPr>
          <p:cNvPr id="40" name="Rounded Rectangle 39">
            <a:extLst>
              <a:ext uri="{FF2B5EF4-FFF2-40B4-BE49-F238E27FC236}">
                <a16:creationId xmlns:a16="http://schemas.microsoft.com/office/drawing/2014/main" id="{3C09DF6D-96C1-E320-C684-7CBE3627D82C}"/>
              </a:ext>
            </a:extLst>
          </p:cNvPr>
          <p:cNvSpPr/>
          <p:nvPr/>
        </p:nvSpPr>
        <p:spPr>
          <a:xfrm>
            <a:off x="4928260" y="652631"/>
            <a:ext cx="1350067" cy="547496"/>
          </a:xfrm>
          <a:prstGeom prst="roundRect">
            <a:avLst/>
          </a:prstGeom>
          <a:noFill/>
          <a:ln w="57150">
            <a:solidFill>
              <a:srgbClr val="5CAD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A521DDC-1B6A-3130-0ABD-7A15CCC3312E}"/>
                  </a:ext>
                </a:extLst>
              </p:cNvPr>
              <p:cNvSpPr/>
              <p:nvPr/>
            </p:nvSpPr>
            <p:spPr>
              <a:xfrm>
                <a:off x="8487167" y="721968"/>
                <a:ext cx="1032527"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E"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d>
                        <m:dPr>
                          <m:ctrlPr>
                            <a:rPr kumimoji="0" lang="en-IE"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E" sz="24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IE"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IE"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e>
                      </m:d>
                    </m:oMath>
                  </m:oMathPara>
                </a14:m>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mc:Choice>
        <mc:Fallback xmlns="">
          <p:sp>
            <p:nvSpPr>
              <p:cNvPr id="11" name="Rectangle 10">
                <a:extLst>
                  <a:ext uri="{FF2B5EF4-FFF2-40B4-BE49-F238E27FC236}">
                    <a16:creationId xmlns:a16="http://schemas.microsoft.com/office/drawing/2014/main" id="{35908978-0EFA-6549-ACF3-FC148BB3C4B4}"/>
                  </a:ext>
                </a:extLst>
              </p:cNvPr>
              <p:cNvSpPr>
                <a:spLocks noRot="1" noChangeAspect="1" noMove="1" noResize="1" noEditPoints="1" noAdjustHandles="1" noChangeArrowheads="1" noChangeShapeType="1" noTextEdit="1"/>
              </p:cNvSpPr>
              <p:nvPr/>
            </p:nvSpPr>
            <p:spPr>
              <a:xfrm>
                <a:off x="8487167" y="721968"/>
                <a:ext cx="1032527" cy="461665"/>
              </a:xfrm>
              <a:prstGeom prst="rect">
                <a:avLst/>
              </a:prstGeom>
              <a:blipFill>
                <a:blip r:embed="rId11"/>
                <a:stretch>
                  <a:fillRect/>
                </a:stretch>
              </a:blipFill>
            </p:spPr>
            <p:txBody>
              <a:bodyPr/>
              <a:lstStyle/>
              <a:p>
                <a:r>
                  <a:rPr lang="en-US">
                    <a:noFill/>
                  </a:rPr>
                  <a:t> </a:t>
                </a:r>
              </a:p>
            </p:txBody>
          </p:sp>
        </mc:Fallback>
      </mc:AlternateContent>
      <p:sp>
        <p:nvSpPr>
          <p:cNvPr id="41" name="Rounded Rectangle 40">
            <a:extLst>
              <a:ext uri="{FF2B5EF4-FFF2-40B4-BE49-F238E27FC236}">
                <a16:creationId xmlns:a16="http://schemas.microsoft.com/office/drawing/2014/main" id="{9CF32055-B074-EBC3-44B7-DED6809F6622}"/>
              </a:ext>
            </a:extLst>
          </p:cNvPr>
          <p:cNvSpPr/>
          <p:nvPr/>
        </p:nvSpPr>
        <p:spPr>
          <a:xfrm>
            <a:off x="8483307" y="720620"/>
            <a:ext cx="1107483" cy="469532"/>
          </a:xfrm>
          <a:prstGeom prst="roundRect">
            <a:avLst/>
          </a:prstGeom>
          <a:noFill/>
          <a:ln w="57150">
            <a:solidFill>
              <a:srgbClr val="AD4C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8548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7858D-2861-3777-7303-AD43AC409E1F}"/>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4954803-1E6B-F6B7-1228-6559A7F328E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A800F-86CF-FE48-A666-A6A2FBCDF2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3E647C1D-85B4-C65A-5573-908762B5FC83}"/>
              </a:ext>
            </a:extLst>
          </p:cNvPr>
          <p:cNvSpPr txBox="1"/>
          <p:nvPr/>
        </p:nvSpPr>
        <p:spPr>
          <a:xfrm>
            <a:off x="321862" y="298063"/>
            <a:ext cx="937772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black"/>
                </a:solidFill>
                <a:effectLst/>
                <a:uLnTx/>
                <a:uFillTx/>
                <a:latin typeface="Calibri Light" panose="020F0302020204030204"/>
                <a:ea typeface="+mn-ea"/>
                <a:cs typeface="+mn-cs"/>
              </a:rPr>
              <a:t>New GAM Approach to RSL Modelling(NI-GAM)</a:t>
            </a:r>
          </a:p>
        </p:txBody>
      </p:sp>
      <p:grpSp>
        <p:nvGrpSpPr>
          <p:cNvPr id="27" name="Group 26">
            <a:extLst>
              <a:ext uri="{FF2B5EF4-FFF2-40B4-BE49-F238E27FC236}">
                <a16:creationId xmlns:a16="http://schemas.microsoft.com/office/drawing/2014/main" id="{C82A16E9-013C-22F6-C721-E6BF5910979B}"/>
              </a:ext>
            </a:extLst>
          </p:cNvPr>
          <p:cNvGrpSpPr/>
          <p:nvPr/>
        </p:nvGrpSpPr>
        <p:grpSpPr>
          <a:xfrm>
            <a:off x="321862" y="1267560"/>
            <a:ext cx="11548275" cy="2677656"/>
            <a:chOff x="321862" y="1267560"/>
            <a:chExt cx="11548275" cy="2677656"/>
          </a:xfrm>
        </p:grpSpPr>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553A583F-0A2E-7DA3-5462-C184585522A1}"/>
                    </a:ext>
                  </a:extLst>
                </p:cNvPr>
                <p:cNvSpPr/>
                <p:nvPr/>
              </p:nvSpPr>
              <p:spPr>
                <a:xfrm>
                  <a:off x="321862" y="1267560"/>
                  <a:ext cx="11548275" cy="2677656"/>
                </a:xfrm>
                <a:prstGeom prst="rect">
                  <a:avLst/>
                </a:prstGeom>
              </p:spPr>
              <p:txBody>
                <a:bodyPr wrap="square">
                  <a:spAutoFit/>
                </a:bodyPr>
                <a:lstStyle/>
                <a:p>
                  <a:pPr marL="0" marR="0" lvl="0" indent="0" algn="l" defTabSz="244922" rtl="0" eaLnBrk="1" fontAlgn="auto" latinLnBrk="0" hangingPunct="1">
                    <a:lnSpc>
                      <a:spcPct val="100000"/>
                    </a:lnSpc>
                    <a:spcBef>
                      <a:spcPts val="0"/>
                    </a:spcBef>
                    <a:spcAft>
                      <a:spcPts val="0"/>
                    </a:spcAft>
                    <a:buClr>
                      <a:srgbClr val="20B49F"/>
                    </a:buClr>
                    <a:buSzTx/>
                    <a:buFontTx/>
                    <a:buNone/>
                    <a:tabLst/>
                    <a:defRPr/>
                  </a:pPr>
                  <a:r>
                    <a:rPr kumimoji="0" lang="en-IE" sz="2800" b="0" i="0" u="none" strike="noStrike" kern="1200" cap="none" spc="0" normalizeH="0" baseline="0" noProof="0" dirty="0">
                      <a:ln>
                        <a:noFill/>
                      </a:ln>
                      <a:solidFill>
                        <a:prstClr val="black"/>
                      </a:solidFill>
                      <a:effectLst/>
                      <a:uLnTx/>
                      <a:uFillTx/>
                      <a:latin typeface="Speak Pro" panose="020F0502020204030204"/>
                      <a:ea typeface="+mn-ea"/>
                      <a:cs typeface="+mn-cs"/>
                    </a:rPr>
                    <a:t>The </a:t>
                  </a:r>
                  <a:r>
                    <a:rPr kumimoji="0" lang="en-IE" sz="2800" b="1" i="0" u="none" strike="noStrike" kern="1200" cap="none" spc="0" normalizeH="0" baseline="0" noProof="0" dirty="0">
                      <a:ln>
                        <a:noFill/>
                      </a:ln>
                      <a:solidFill>
                        <a:prstClr val="black"/>
                      </a:solidFill>
                      <a:effectLst/>
                      <a:uLnTx/>
                      <a:uFillTx/>
                      <a:latin typeface="Speak Pro" panose="020F0502020204030204"/>
                      <a:ea typeface="+mn-ea"/>
                      <a:cs typeface="+mn-cs"/>
                    </a:rPr>
                    <a:t>process level, </a:t>
                  </a:r>
                  <a14:m>
                    <m:oMath xmlns:m="http://schemas.openxmlformats.org/officeDocument/2006/math">
                      <m:r>
                        <a:rPr kumimoji="0" lang="en-IE"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d>
                        <m:dPr>
                          <m:ctrlPr>
                            <a:rPr kumimoji="0" lang="en-IE"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E"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IE"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IE"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e>
                      </m:d>
                    </m:oMath>
                  </a14:m>
                  <a:r>
                    <a:rPr kumimoji="0" lang="en-IE" sz="2800" b="1" i="0" u="none" strike="noStrike" kern="1200" cap="none" spc="0" normalizeH="0" baseline="0" noProof="0" dirty="0">
                      <a:ln>
                        <a:noFill/>
                      </a:ln>
                      <a:solidFill>
                        <a:prstClr val="black"/>
                      </a:solidFill>
                      <a:effectLst/>
                      <a:uLnTx/>
                      <a:uFillTx/>
                      <a:latin typeface="Speak Pro" panose="020F0502020204030204"/>
                      <a:ea typeface="+mn-ea"/>
                      <a:cs typeface="+mn-cs"/>
                    </a:rPr>
                    <a:t>, </a:t>
                  </a:r>
                  <a:r>
                    <a:rPr kumimoji="0" lang="en-IE" sz="2800" b="0" i="0" u="none" strike="noStrike" kern="1200" cap="none" spc="0" normalizeH="0" baseline="0" noProof="0" dirty="0">
                      <a:ln>
                        <a:noFill/>
                      </a:ln>
                      <a:solidFill>
                        <a:prstClr val="black"/>
                      </a:solidFill>
                      <a:effectLst/>
                      <a:uLnTx/>
                      <a:uFillTx/>
                      <a:latin typeface="Speak Pro" panose="020F0502020204030204"/>
                      <a:ea typeface="+mn-ea"/>
                      <a:cs typeface="+mn-cs"/>
                    </a:rPr>
                    <a:t>uses a RSL field which is formed by summing separate components given by[7]:</a:t>
                  </a:r>
                  <a:endParaRPr kumimoji="0" lang="en-IE"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244922" rtl="0" eaLnBrk="1" fontAlgn="auto" latinLnBrk="0" hangingPunct="1">
                    <a:lnSpc>
                      <a:spcPct val="100000"/>
                    </a:lnSpc>
                    <a:spcBef>
                      <a:spcPts val="0"/>
                    </a:spcBef>
                    <a:spcAft>
                      <a:spcPts val="0"/>
                    </a:spcAft>
                    <a:buClr>
                      <a:srgbClr val="20B49F"/>
                    </a:buClr>
                    <a:buSzTx/>
                    <a:buFontTx/>
                    <a:buNone/>
                    <a:tabLst/>
                    <a:defRPr/>
                  </a:pPr>
                  <a:endParaRPr kumimoji="0" lang="en-IE"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244922" rtl="0" eaLnBrk="1" fontAlgn="auto" latinLnBrk="0" hangingPunct="1">
                    <a:lnSpc>
                      <a:spcPct val="100000"/>
                    </a:lnSpc>
                    <a:spcBef>
                      <a:spcPts val="0"/>
                    </a:spcBef>
                    <a:spcAft>
                      <a:spcPts val="0"/>
                    </a:spcAft>
                    <a:buClr>
                      <a:srgbClr val="20B49F"/>
                    </a:buClr>
                    <a:buSzTx/>
                    <a:buFontTx/>
                    <a:buNone/>
                    <a:tabLst/>
                    <a:defRPr/>
                  </a:pPr>
                  <a:endParaRPr kumimoji="0" lang="en-IE"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244922" rtl="0" eaLnBrk="1" fontAlgn="auto" latinLnBrk="0" hangingPunct="1">
                    <a:lnSpc>
                      <a:spcPct val="100000"/>
                    </a:lnSpc>
                    <a:spcBef>
                      <a:spcPts val="0"/>
                    </a:spcBef>
                    <a:spcAft>
                      <a:spcPts val="0"/>
                    </a:spcAft>
                    <a:buClr>
                      <a:srgbClr val="20B49F"/>
                    </a:buClr>
                    <a:buSzTx/>
                    <a:buFontTx/>
                    <a:buNone/>
                    <a:tabLst/>
                    <a:defRPr/>
                  </a:pPr>
                  <a14:m>
                    <m:oMathPara xmlns:m="http://schemas.openxmlformats.org/officeDocument/2006/math">
                      <m:oMathParaPr>
                        <m:jc m:val="centerGroup"/>
                      </m:oMathParaPr>
                      <m:oMath xmlns:m="http://schemas.openxmlformats.org/officeDocument/2006/math">
                        <m:r>
                          <a:rPr kumimoji="0" lang="en-IE"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𝑓</m:t>
                        </m:r>
                        <m:d>
                          <m:dPr>
                            <m:ctrlPr>
                              <a:rPr kumimoji="0" lang="en-IE"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E"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r>
                              <a:rPr kumimoji="0" lang="en-IE"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IE"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e>
                        </m:d>
                        <m:r>
                          <a:rPr kumimoji="0" lang="en-IE"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IE"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d>
                          <m:dPr>
                            <m:ctrlPr>
                              <a:rPr kumimoji="0" lang="en-IE"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E"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e>
                        </m:d>
                        <m:r>
                          <a:rPr kumimoji="0" lang="en-IE"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E"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𝑔</m:t>
                        </m:r>
                        <m:d>
                          <m:dPr>
                            <m:ctrlPr>
                              <a:rPr kumimoji="0" lang="en-IE"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IE"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E"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IE"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m:t>
                                </m:r>
                              </m:sub>
                            </m:sSub>
                          </m:e>
                        </m:d>
                        <m:r>
                          <a:rPr kumimoji="0" lang="en-IE"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𝑡</m:t>
                        </m:r>
                        <m:r>
                          <a:rPr kumimoji="0" lang="en-IE"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IE"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E"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𝑦</m:t>
                            </m:r>
                          </m:e>
                          <m:sub>
                            <m:r>
                              <a:rPr kumimoji="0" lang="en-IE"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sub>
                        </m:sSub>
                        <m:r>
                          <a:rPr kumimoji="0" lang="en-IE"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sSub>
                          <m:sSubPr>
                            <m:ctrlPr>
                              <a:rPr kumimoji="0" lang="en-IE"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sSubPr>
                          <m:e>
                            <m:r>
                              <a:rPr kumimoji="0" lang="en-IE"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𝑧</m:t>
                            </m:r>
                          </m:e>
                          <m:sub>
                            <m:r>
                              <a:rPr kumimoji="0" lang="en-IE"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m:t>
                            </m:r>
                          </m:sub>
                        </m:sSub>
                        <m:r>
                          <a:rPr kumimoji="0" lang="en-IE"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IE"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r>
                          <a:rPr kumimoji="0" lang="en-IE" sz="28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𝑙</m:t>
                        </m:r>
                        <m:r>
                          <a:rPr kumimoji="0" lang="en-IE"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IE" sz="28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m:t>
                        </m:r>
                        <m:r>
                          <a:rPr kumimoji="0" lang="en-IE" sz="2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IE"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r>
                          <a:rPr kumimoji="0" lang="en-IE" sz="2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m:oMathPara>
                  </a14:m>
                  <a:endParaRPr kumimoji="0" lang="en-IE" sz="2800" b="0" i="1" u="none" strike="noStrike" kern="1200" cap="none" spc="0" normalizeH="0" baseline="0" noProof="0" dirty="0">
                    <a:ln>
                      <a:noFill/>
                    </a:ln>
                    <a:solidFill>
                      <a:prstClr val="black"/>
                    </a:solidFill>
                    <a:effectLst/>
                    <a:uLnTx/>
                    <a:uFillTx/>
                    <a:latin typeface="Cambria Math" panose="02040503050406030204" pitchFamily="18" charset="0"/>
                    <a:ea typeface="+mn-ea"/>
                    <a:cs typeface="+mn-cs"/>
                  </a:endParaRPr>
                </a:p>
                <a:p>
                  <a:pPr marL="0" marR="0" lvl="0" indent="0" algn="l" defTabSz="244922"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Speak Pro" panose="020F0502020204030204"/>
                    <a:ea typeface="+mn-ea"/>
                    <a:cs typeface="+mn-cs"/>
                  </a:endParaRPr>
                </a:p>
              </p:txBody>
            </p:sp>
          </mc:Choice>
          <mc:Fallback xmlns="">
            <p:sp>
              <p:nvSpPr>
                <p:cNvPr id="5" name="Rectangle 4">
                  <a:extLst>
                    <a:ext uri="{FF2B5EF4-FFF2-40B4-BE49-F238E27FC236}">
                      <a16:creationId xmlns:a16="http://schemas.microsoft.com/office/drawing/2014/main" id="{E1895450-D37D-104D-919F-5275061E594F}"/>
                    </a:ext>
                  </a:extLst>
                </p:cNvPr>
                <p:cNvSpPr>
                  <a:spLocks noRot="1" noChangeAspect="1" noMove="1" noResize="1" noEditPoints="1" noAdjustHandles="1" noChangeArrowheads="1" noChangeShapeType="1" noTextEdit="1"/>
                </p:cNvSpPr>
                <p:nvPr/>
              </p:nvSpPr>
              <p:spPr>
                <a:xfrm>
                  <a:off x="321862" y="1267560"/>
                  <a:ext cx="11548275" cy="2677656"/>
                </a:xfrm>
                <a:prstGeom prst="rect">
                  <a:avLst/>
                </a:prstGeom>
                <a:blipFill>
                  <a:blip r:embed="rId3"/>
                  <a:stretch>
                    <a:fillRect l="-1099" t="-2358"/>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A2F7C521-E3D6-78D2-00AA-62DC1A7F35F9}"/>
                </a:ext>
              </a:extLst>
            </p:cNvPr>
            <p:cNvSpPr/>
            <p:nvPr/>
          </p:nvSpPr>
          <p:spPr>
            <a:xfrm>
              <a:off x="4332020" y="2920145"/>
              <a:ext cx="749266" cy="656432"/>
            </a:xfrm>
            <a:prstGeom prst="roundRect">
              <a:avLst/>
            </a:prstGeom>
            <a:noFill/>
            <a:ln w="57150">
              <a:solidFill>
                <a:srgbClr val="3B47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ounded Rectangle 8">
              <a:extLst>
                <a:ext uri="{FF2B5EF4-FFF2-40B4-BE49-F238E27FC236}">
                  <a16:creationId xmlns:a16="http://schemas.microsoft.com/office/drawing/2014/main" id="{EF35F262-7109-7285-7968-CBFC980FF761}"/>
                </a:ext>
              </a:extLst>
            </p:cNvPr>
            <p:cNvSpPr/>
            <p:nvPr/>
          </p:nvSpPr>
          <p:spPr>
            <a:xfrm>
              <a:off x="5420211" y="2920145"/>
              <a:ext cx="2426823" cy="656432"/>
            </a:xfrm>
            <a:prstGeom prst="roundRect">
              <a:avLst/>
            </a:prstGeom>
            <a:noFill/>
            <a:ln w="57150">
              <a:solidFill>
                <a:srgbClr val="5CAD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ounded Rectangle 9">
              <a:extLst>
                <a:ext uri="{FF2B5EF4-FFF2-40B4-BE49-F238E27FC236}">
                  <a16:creationId xmlns:a16="http://schemas.microsoft.com/office/drawing/2014/main" id="{0D24D8A6-0D58-145D-82A5-18EDD3A1C1B6}"/>
                </a:ext>
              </a:extLst>
            </p:cNvPr>
            <p:cNvSpPr/>
            <p:nvPr/>
          </p:nvSpPr>
          <p:spPr>
            <a:xfrm>
              <a:off x="8289067" y="2920145"/>
              <a:ext cx="1054262" cy="590309"/>
            </a:xfrm>
            <a:prstGeom prst="roundRect">
              <a:avLst/>
            </a:prstGeom>
            <a:noFill/>
            <a:ln w="57150">
              <a:solidFill>
                <a:srgbClr val="AD4C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 name="Group 7">
            <a:extLst>
              <a:ext uri="{FF2B5EF4-FFF2-40B4-BE49-F238E27FC236}">
                <a16:creationId xmlns:a16="http://schemas.microsoft.com/office/drawing/2014/main" id="{8319BF55-8F77-7635-B4E2-3996FF1A17A3}"/>
              </a:ext>
            </a:extLst>
          </p:cNvPr>
          <p:cNvGrpSpPr/>
          <p:nvPr/>
        </p:nvGrpSpPr>
        <p:grpSpPr>
          <a:xfrm>
            <a:off x="321861" y="4395079"/>
            <a:ext cx="2737883" cy="1785105"/>
            <a:chOff x="1625303" y="2674946"/>
            <a:chExt cx="2737883" cy="1785105"/>
          </a:xfrm>
        </p:grpSpPr>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292AC04F-54EA-7B55-115C-9811B7F027F6}"/>
                    </a:ext>
                  </a:extLst>
                </p:cNvPr>
                <p:cNvSpPr/>
                <p:nvPr/>
              </p:nvSpPr>
              <p:spPr>
                <a:xfrm>
                  <a:off x="1771441" y="2674947"/>
                  <a:ext cx="2524911" cy="178510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Regional Component</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E"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𝑟</m:t>
                        </m:r>
                        <m:d>
                          <m:dPr>
                            <m:ctrlPr>
                              <a:rPr kumimoji="0" lang="en-IE"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I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e>
                        </m:d>
                        <m:r>
                          <a:rPr kumimoji="0" lang="en-I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 </m:t>
                        </m:r>
                      </m:oMath>
                    </m:oMathPara>
                  </a14:m>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Regional sea level term which common across all sites, represented with spline in time</a:t>
                  </a:r>
                </a:p>
              </p:txBody>
            </p:sp>
          </mc:Choice>
          <mc:Fallback xmlns="">
            <p:sp>
              <p:nvSpPr>
                <p:cNvPr id="3" name="Rectangle 2">
                  <a:extLst>
                    <a:ext uri="{FF2B5EF4-FFF2-40B4-BE49-F238E27FC236}">
                      <a16:creationId xmlns:a16="http://schemas.microsoft.com/office/drawing/2014/main" id="{C3C9FAED-D994-5249-95BD-AFB6DB0A0265}"/>
                    </a:ext>
                  </a:extLst>
                </p:cNvPr>
                <p:cNvSpPr>
                  <a:spLocks noRot="1" noChangeAspect="1" noMove="1" noResize="1" noEditPoints="1" noAdjustHandles="1" noChangeArrowheads="1" noChangeShapeType="1" noTextEdit="1"/>
                </p:cNvSpPr>
                <p:nvPr/>
              </p:nvSpPr>
              <p:spPr>
                <a:xfrm>
                  <a:off x="1771441" y="2674947"/>
                  <a:ext cx="2524911" cy="1785104"/>
                </a:xfrm>
                <a:prstGeom prst="rect">
                  <a:avLst/>
                </a:prstGeom>
                <a:blipFill>
                  <a:blip r:embed="rId4"/>
                  <a:stretch>
                    <a:fillRect l="-2000" t="-1418" r="-3500" b="-4255"/>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CD8D3021-E969-5E3A-B784-5DC3AAB1E3A4}"/>
                </a:ext>
              </a:extLst>
            </p:cNvPr>
            <p:cNvSpPr/>
            <p:nvPr/>
          </p:nvSpPr>
          <p:spPr>
            <a:xfrm>
              <a:off x="1625303" y="2674946"/>
              <a:ext cx="2737883" cy="1785104"/>
            </a:xfrm>
            <a:prstGeom prst="roundRect">
              <a:avLst/>
            </a:prstGeom>
            <a:noFill/>
            <a:ln w="57150">
              <a:solidFill>
                <a:srgbClr val="3B47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 name="Group 15">
            <a:extLst>
              <a:ext uri="{FF2B5EF4-FFF2-40B4-BE49-F238E27FC236}">
                <a16:creationId xmlns:a16="http://schemas.microsoft.com/office/drawing/2014/main" id="{CF36D685-CFA5-794C-1685-B27B48D42E63}"/>
              </a:ext>
            </a:extLst>
          </p:cNvPr>
          <p:cNvGrpSpPr/>
          <p:nvPr/>
        </p:nvGrpSpPr>
        <p:grpSpPr>
          <a:xfrm>
            <a:off x="3702322" y="4395079"/>
            <a:ext cx="5574173" cy="1562544"/>
            <a:chOff x="3581401" y="4379689"/>
            <a:chExt cx="5574173" cy="1562544"/>
          </a:xfrm>
        </p:grpSpPr>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B04BA2C-9448-16DF-E8EE-DC8B1C1CE8FB}"/>
                    </a:ext>
                  </a:extLst>
                </p:cNvPr>
                <p:cNvSpPr/>
                <p:nvPr/>
              </p:nvSpPr>
              <p:spPr>
                <a:xfrm>
                  <a:off x="3712344" y="4379689"/>
                  <a:ext cx="2737883" cy="156254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libri" panose="020F0502020204030204"/>
                      <a:ea typeface="+mn-ea"/>
                      <a:cs typeface="+mn-cs"/>
                    </a:rPr>
                    <a:t>Linear Local Component </a:t>
                  </a:r>
                </a:p>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IE" sz="20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𝑔</m:t>
                      </m:r>
                      <m:d>
                        <m:dPr>
                          <m:ctrlPr>
                            <a:rPr kumimoji="0" lang="en-IE"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sSub>
                            <m:sSubPr>
                              <m:ctrlPr>
                                <a:rPr kumimoji="0" lang="en-IE"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I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IE"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m:t>
                              </m:r>
                            </m:sub>
                          </m:sSub>
                        </m:e>
                      </m:d>
                      <m:r>
                        <a:rPr kumimoji="0" lang="en-I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oMath>
                  </a14:m>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Random effect where </a:t>
                  </a:r>
                  <a14:m>
                    <m:oMath xmlns:m="http://schemas.openxmlformats.org/officeDocument/2006/math">
                      <m:sSub>
                        <m:sSubPr>
                          <m:ctrlPr>
                            <a:rPr kumimoji="0" lang="en-IE" sz="18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IE"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IE"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𝒙</m:t>
                          </m:r>
                        </m:sub>
                      </m:sSub>
                    </m:oMath>
                  </a14:m>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represents the different sites.</a:t>
                  </a:r>
                </a:p>
              </p:txBody>
            </p:sp>
          </mc:Choice>
          <mc:Fallback xmlns="">
            <p:sp>
              <p:nvSpPr>
                <p:cNvPr id="12" name="Rectangle 11">
                  <a:extLst>
                    <a:ext uri="{FF2B5EF4-FFF2-40B4-BE49-F238E27FC236}">
                      <a16:creationId xmlns:a16="http://schemas.microsoft.com/office/drawing/2014/main" id="{0DDD8D69-F954-2C45-A17C-54B2049BCCAF}"/>
                    </a:ext>
                  </a:extLst>
                </p:cNvPr>
                <p:cNvSpPr>
                  <a:spLocks noRot="1" noChangeAspect="1" noMove="1" noResize="1" noEditPoints="1" noAdjustHandles="1" noChangeArrowheads="1" noChangeShapeType="1" noTextEdit="1"/>
                </p:cNvSpPr>
                <p:nvPr/>
              </p:nvSpPr>
              <p:spPr>
                <a:xfrm>
                  <a:off x="3712344" y="4379689"/>
                  <a:ext cx="2737883" cy="1562544"/>
                </a:xfrm>
                <a:prstGeom prst="rect">
                  <a:avLst/>
                </a:prstGeom>
                <a:blipFill>
                  <a:blip r:embed="rId5"/>
                  <a:stretch>
                    <a:fillRect l="-1843" t="-2439" r="-4147" b="-40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AACF305D-9B2B-4B7A-E91D-16847C156975}"/>
                    </a:ext>
                  </a:extLst>
                </p:cNvPr>
                <p:cNvSpPr/>
                <p:nvPr/>
              </p:nvSpPr>
              <p:spPr>
                <a:xfrm>
                  <a:off x="6310131" y="4395077"/>
                  <a:ext cx="2845443" cy="150810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y offset</a:t>
                  </a: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IE"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I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sub>
                            <m:r>
                              <a:rPr kumimoji="0" lang="en-I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0</m:t>
                            </m:r>
                          </m:sub>
                        </m:sSub>
                        <m:r>
                          <a:rPr kumimoji="0" lang="en-I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sSub>
                          <m:sSubPr>
                            <m:ctrlPr>
                              <a:rPr kumimoji="0" lang="en-IE" sz="20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bPr>
                          <m:e>
                            <m:r>
                              <a:rPr kumimoji="0" lang="en-I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𝑧</m:t>
                            </m:r>
                          </m:e>
                          <m:sub>
                            <m:r>
                              <a:rPr kumimoji="0" lang="en-IE" sz="2000" b="1"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𝒙</m:t>
                            </m:r>
                          </m:sub>
                        </m:sSub>
                        <m:r>
                          <a:rPr kumimoji="0" lang="en-IE" sz="20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m:oMathPara>
                  </a14:m>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Random effect used to capture spatial variability between sites.</a:t>
                  </a:r>
                </a:p>
              </p:txBody>
            </p:sp>
          </mc:Choice>
          <mc:Fallback xmlns="">
            <p:sp>
              <p:nvSpPr>
                <p:cNvPr id="13" name="Rectangle 12">
                  <a:extLst>
                    <a:ext uri="{FF2B5EF4-FFF2-40B4-BE49-F238E27FC236}">
                      <a16:creationId xmlns:a16="http://schemas.microsoft.com/office/drawing/2014/main" id="{EA3E4273-EBA5-0545-AA77-9488AE67D18C}"/>
                    </a:ext>
                  </a:extLst>
                </p:cNvPr>
                <p:cNvSpPr>
                  <a:spLocks noRot="1" noChangeAspect="1" noMove="1" noResize="1" noEditPoints="1" noAdjustHandles="1" noChangeArrowheads="1" noChangeShapeType="1" noTextEdit="1"/>
                </p:cNvSpPr>
                <p:nvPr/>
              </p:nvSpPr>
              <p:spPr>
                <a:xfrm>
                  <a:off x="6310131" y="4395077"/>
                  <a:ext cx="2845443" cy="1508105"/>
                </a:xfrm>
                <a:prstGeom prst="rect">
                  <a:avLst/>
                </a:prstGeom>
                <a:blipFill>
                  <a:blip r:embed="rId6"/>
                  <a:stretch>
                    <a:fillRect l="-1778" t="-1667" b="-5833"/>
                  </a:stretch>
                </a:blipFill>
              </p:spPr>
              <p:txBody>
                <a:bodyPr/>
                <a:lstStyle/>
                <a:p>
                  <a:r>
                    <a:rPr lang="en-US">
                      <a:noFill/>
                    </a:rPr>
                    <a:t> </a:t>
                  </a:r>
                </a:p>
              </p:txBody>
            </p:sp>
          </mc:Fallback>
        </mc:AlternateContent>
        <p:sp>
          <p:nvSpPr>
            <p:cNvPr id="15" name="Rounded Rectangle 14">
              <a:extLst>
                <a:ext uri="{FF2B5EF4-FFF2-40B4-BE49-F238E27FC236}">
                  <a16:creationId xmlns:a16="http://schemas.microsoft.com/office/drawing/2014/main" id="{2534FD15-6BFA-7A59-C9AB-38DA3AED6732}"/>
                </a:ext>
              </a:extLst>
            </p:cNvPr>
            <p:cNvSpPr/>
            <p:nvPr/>
          </p:nvSpPr>
          <p:spPr>
            <a:xfrm rot="16200000">
              <a:off x="5519931" y="2456546"/>
              <a:ext cx="1523493" cy="5400553"/>
            </a:xfrm>
            <a:prstGeom prst="roundRect">
              <a:avLst/>
            </a:prstGeom>
            <a:noFill/>
            <a:ln w="76200">
              <a:solidFill>
                <a:srgbClr val="5CAD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 name="Group 17">
            <a:extLst>
              <a:ext uri="{FF2B5EF4-FFF2-40B4-BE49-F238E27FC236}">
                <a16:creationId xmlns:a16="http://schemas.microsoft.com/office/drawing/2014/main" id="{053E2F14-8FF2-A688-9AED-984B520D9888}"/>
              </a:ext>
            </a:extLst>
          </p:cNvPr>
          <p:cNvGrpSpPr/>
          <p:nvPr/>
        </p:nvGrpSpPr>
        <p:grpSpPr>
          <a:xfrm>
            <a:off x="9228918" y="4367606"/>
            <a:ext cx="2857612" cy="2044188"/>
            <a:chOff x="9228918" y="4367606"/>
            <a:chExt cx="2857612" cy="2044188"/>
          </a:xfrm>
        </p:grpSpPr>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79BC36E-7FA4-9D91-B417-466F6BE0AFE9}"/>
                    </a:ext>
                  </a:extLst>
                </p:cNvPr>
                <p:cNvSpPr/>
                <p:nvPr/>
              </p:nvSpPr>
              <p:spPr>
                <a:xfrm>
                  <a:off x="9343329" y="4380469"/>
                  <a:ext cx="2743201" cy="203132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Calibri" panose="020F0502020204030204"/>
                      <a:ea typeface="+mn-ea"/>
                      <a:cs typeface="+mn-cs"/>
                    </a:rPr>
                    <a:t>Non-Linear Local Component </a:t>
                  </a: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IE"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𝑙</m:t>
                        </m:r>
                        <m:r>
                          <a:rPr kumimoji="0" lang="en-IE"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IE" sz="1800" b="1"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𝐱</m:t>
                        </m:r>
                        <m:r>
                          <a:rPr kumimoji="0" lang="en-IE"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IE"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𝑡</m:t>
                        </m:r>
                        <m:r>
                          <a:rPr kumimoji="0" lang="en-IE" sz="1800" b="0" i="0"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oMath>
                    </m:oMathPara>
                  </a14:m>
                  <a:endParaRPr kumimoji="0" lang="en-IE" sz="1800" b="0" i="1"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Regionally varying, temporal nonlinear field, represented with spline in space time</a:t>
                  </a:r>
                </a:p>
              </p:txBody>
            </p:sp>
          </mc:Choice>
          <mc:Fallback xmlns="">
            <p:sp>
              <p:nvSpPr>
                <p:cNvPr id="14" name="Rectangle 13">
                  <a:extLst>
                    <a:ext uri="{FF2B5EF4-FFF2-40B4-BE49-F238E27FC236}">
                      <a16:creationId xmlns:a16="http://schemas.microsoft.com/office/drawing/2014/main" id="{92F04FCB-872F-0943-AA7E-D518BD27B30A}"/>
                    </a:ext>
                  </a:extLst>
                </p:cNvPr>
                <p:cNvSpPr>
                  <a:spLocks noRot="1" noChangeAspect="1" noMove="1" noResize="1" noEditPoints="1" noAdjustHandles="1" noChangeArrowheads="1" noChangeShapeType="1" noTextEdit="1"/>
                </p:cNvSpPr>
                <p:nvPr/>
              </p:nvSpPr>
              <p:spPr>
                <a:xfrm>
                  <a:off x="9343329" y="4380469"/>
                  <a:ext cx="2743201" cy="2031325"/>
                </a:xfrm>
                <a:prstGeom prst="rect">
                  <a:avLst/>
                </a:prstGeom>
                <a:blipFill>
                  <a:blip r:embed="rId7"/>
                  <a:stretch>
                    <a:fillRect l="-1843" t="-1875" b="-3750"/>
                  </a:stretch>
                </a:blipFill>
              </p:spPr>
              <p:txBody>
                <a:bodyPr/>
                <a:lstStyle/>
                <a:p>
                  <a:r>
                    <a:rPr lang="en-US">
                      <a:noFill/>
                    </a:rPr>
                    <a:t> </a:t>
                  </a:r>
                </a:p>
              </p:txBody>
            </p:sp>
          </mc:Fallback>
        </mc:AlternateContent>
        <p:sp>
          <p:nvSpPr>
            <p:cNvPr id="17" name="Rounded Rectangle 16">
              <a:extLst>
                <a:ext uri="{FF2B5EF4-FFF2-40B4-BE49-F238E27FC236}">
                  <a16:creationId xmlns:a16="http://schemas.microsoft.com/office/drawing/2014/main" id="{A2CB0CF4-49DF-AA60-84B1-64165183FC5E}"/>
                </a:ext>
              </a:extLst>
            </p:cNvPr>
            <p:cNvSpPr/>
            <p:nvPr/>
          </p:nvSpPr>
          <p:spPr>
            <a:xfrm>
              <a:off x="9228918" y="4367606"/>
              <a:ext cx="2743201" cy="2031325"/>
            </a:xfrm>
            <a:prstGeom prst="roundRect">
              <a:avLst/>
            </a:prstGeom>
            <a:noFill/>
            <a:ln w="76200">
              <a:solidFill>
                <a:srgbClr val="AD4C1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20" name="Straight Arrow Connector 19">
            <a:extLst>
              <a:ext uri="{FF2B5EF4-FFF2-40B4-BE49-F238E27FC236}">
                <a16:creationId xmlns:a16="http://schemas.microsoft.com/office/drawing/2014/main" id="{C9B27FE3-2C75-619C-02A8-FACF0BA03756}"/>
              </a:ext>
            </a:extLst>
          </p:cNvPr>
          <p:cNvCxnSpPr>
            <a:cxnSpLocks/>
          </p:cNvCxnSpPr>
          <p:nvPr/>
        </p:nvCxnSpPr>
        <p:spPr>
          <a:xfrm flipH="1">
            <a:off x="2905246" y="3510454"/>
            <a:ext cx="1426774" cy="737455"/>
          </a:xfrm>
          <a:prstGeom prst="straightConnector1">
            <a:avLst/>
          </a:prstGeom>
          <a:ln>
            <a:solidFill>
              <a:srgbClr val="3B47AD"/>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E0FB6CD-F377-574B-44DF-8B4FA4F61BCE}"/>
              </a:ext>
            </a:extLst>
          </p:cNvPr>
          <p:cNvCxnSpPr/>
          <p:nvPr/>
        </p:nvCxnSpPr>
        <p:spPr>
          <a:xfrm>
            <a:off x="6748041" y="3576577"/>
            <a:ext cx="0" cy="671332"/>
          </a:xfrm>
          <a:prstGeom prst="straightConnector1">
            <a:avLst/>
          </a:prstGeom>
          <a:ln>
            <a:solidFill>
              <a:srgbClr val="5CAD0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886D59B-7DBE-A62E-4BF4-75AD23306246}"/>
              </a:ext>
            </a:extLst>
          </p:cNvPr>
          <p:cNvCxnSpPr>
            <a:cxnSpLocks/>
            <a:stCxn id="10" idx="2"/>
          </p:cNvCxnSpPr>
          <p:nvPr/>
        </p:nvCxnSpPr>
        <p:spPr>
          <a:xfrm>
            <a:off x="8816198" y="3510454"/>
            <a:ext cx="1172754" cy="737455"/>
          </a:xfrm>
          <a:prstGeom prst="straightConnector1">
            <a:avLst/>
          </a:prstGeom>
          <a:ln>
            <a:solidFill>
              <a:srgbClr val="AD4C1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4438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FCD6A6-DAE8-3340-BADA-B5DFF5B964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699F2F-A1D9-E745-61F7-BC512E54A796}"/>
              </a:ext>
            </a:extLst>
          </p:cNvPr>
          <p:cNvSpPr>
            <a:spLocks noGrp="1"/>
          </p:cNvSpPr>
          <p:nvPr>
            <p:ph type="title"/>
          </p:nvPr>
        </p:nvSpPr>
        <p:spPr/>
        <p:txBody>
          <a:bodyPr/>
          <a:lstStyle/>
          <a:p>
            <a:r>
              <a:rPr lang="en-US" dirty="0"/>
              <a:t>Step 3: Run statistical model</a:t>
            </a:r>
          </a:p>
        </p:txBody>
      </p:sp>
      <p:sp>
        <p:nvSpPr>
          <p:cNvPr id="3" name="Slide Number Placeholder 2">
            <a:extLst>
              <a:ext uri="{FF2B5EF4-FFF2-40B4-BE49-F238E27FC236}">
                <a16:creationId xmlns:a16="http://schemas.microsoft.com/office/drawing/2014/main" id="{A17DA626-0E78-D146-5397-10FEDD4BF402}"/>
              </a:ext>
            </a:extLst>
          </p:cNvPr>
          <p:cNvSpPr>
            <a:spLocks noGrp="1"/>
          </p:cNvSpPr>
          <p:nvPr>
            <p:ph type="sldNum" sz="quarter" idx="12"/>
          </p:nvPr>
        </p:nvSpPr>
        <p:spPr/>
        <p:txBody>
          <a:bodyPr/>
          <a:lstStyle/>
          <a:p>
            <a:fld id="{E93A800F-86CF-FE48-A666-A6A2FBCDF2C4}" type="slidenum">
              <a:rPr lang="en-US" smtClean="0"/>
              <a:t>37</a:t>
            </a:fld>
            <a:endParaRPr lang="en-US"/>
          </a:p>
        </p:txBody>
      </p:sp>
      <p:sp>
        <p:nvSpPr>
          <p:cNvPr id="7" name="TextBox 6">
            <a:extLst>
              <a:ext uri="{FF2B5EF4-FFF2-40B4-BE49-F238E27FC236}">
                <a16:creationId xmlns:a16="http://schemas.microsoft.com/office/drawing/2014/main" id="{F4270ECA-D944-A22F-9E57-B0058FD48DD1}"/>
              </a:ext>
            </a:extLst>
          </p:cNvPr>
          <p:cNvSpPr txBox="1"/>
          <p:nvPr/>
        </p:nvSpPr>
        <p:spPr>
          <a:xfrm>
            <a:off x="1279071" y="1838305"/>
            <a:ext cx="9633858" cy="707886"/>
          </a:xfrm>
          <a:prstGeom prst="rect">
            <a:avLst/>
          </a:prstGeom>
          <a:noFill/>
        </p:spPr>
        <p:txBody>
          <a:bodyPr wrap="square">
            <a:spAutoFit/>
          </a:bodyPr>
          <a:lstStyle/>
          <a:p>
            <a:r>
              <a:rPr lang="en-IE" sz="2000" b="0" i="0" dirty="0" err="1">
                <a:effectLst/>
                <a:latin typeface="Courier New" panose="02070309020205020404" pitchFamily="49" charset="0"/>
              </a:rPr>
              <a:t>nigam_reslr_output</a:t>
            </a:r>
            <a:r>
              <a:rPr lang="en-IE" sz="2000" b="0" i="0" dirty="0">
                <a:effectLst/>
                <a:latin typeface="Courier New" panose="02070309020205020404" pitchFamily="49" charset="0"/>
              </a:rPr>
              <a:t> &lt;- </a:t>
            </a:r>
            <a:r>
              <a:rPr lang="en-IE" sz="2000" b="0" i="0" dirty="0" err="1">
                <a:effectLst/>
                <a:latin typeface="Courier New" panose="02070309020205020404" pitchFamily="49" charset="0"/>
              </a:rPr>
              <a:t>reslr_mcmc</a:t>
            </a:r>
            <a:r>
              <a:rPr lang="en-IE" sz="2000" b="0" i="0" dirty="0">
                <a:effectLst/>
                <a:latin typeface="Courier New" panose="02070309020205020404" pitchFamily="49" charset="0"/>
              </a:rPr>
              <a:t>(</a:t>
            </a:r>
            <a:r>
              <a:rPr lang="en-IE" sz="2000" b="0" i="0" dirty="0" err="1">
                <a:effectLst/>
                <a:latin typeface="Courier New" panose="02070309020205020404" pitchFamily="49" charset="0"/>
              </a:rPr>
              <a:t>nigam_site_reslr</a:t>
            </a:r>
            <a:r>
              <a:rPr lang="en-IE" sz="2000" b="0" i="0" dirty="0">
                <a:effectLst/>
                <a:latin typeface="Courier New" panose="02070309020205020404" pitchFamily="49" charset="0"/>
              </a:rPr>
              <a:t>,</a:t>
            </a:r>
          </a:p>
          <a:p>
            <a:r>
              <a:rPr lang="en-IE" sz="2000" b="0" i="0" dirty="0">
                <a:effectLst/>
                <a:latin typeface="Courier New" panose="02070309020205020404" pitchFamily="49" charset="0"/>
              </a:rPr>
              <a:t>                                 </a:t>
            </a:r>
            <a:r>
              <a:rPr lang="en-IE" sz="2000" b="0" i="0" dirty="0" err="1">
                <a:effectLst/>
                <a:latin typeface="Courier New" panose="02070309020205020404" pitchFamily="49" charset="0"/>
              </a:rPr>
              <a:t>model_type</a:t>
            </a:r>
            <a:r>
              <a:rPr lang="en-IE" sz="2000" b="0" i="0" dirty="0">
                <a:effectLst/>
                <a:latin typeface="Courier New" panose="02070309020205020404" pitchFamily="49" charset="0"/>
              </a:rPr>
              <a:t> = "</a:t>
            </a:r>
            <a:r>
              <a:rPr lang="en-IE" sz="2000" b="0" i="0" dirty="0" err="1">
                <a:effectLst/>
                <a:latin typeface="Courier New" panose="02070309020205020404" pitchFamily="49" charset="0"/>
              </a:rPr>
              <a:t>ni_gam_decomp</a:t>
            </a:r>
            <a:r>
              <a:rPr lang="en-IE" sz="2000" b="0" i="0" dirty="0">
                <a:effectLst/>
                <a:latin typeface="Courier New" panose="02070309020205020404" pitchFamily="49" charset="0"/>
              </a:rPr>
              <a:t>")</a:t>
            </a:r>
            <a:endParaRPr lang="en-US" sz="2000" dirty="0"/>
          </a:p>
        </p:txBody>
      </p:sp>
      <p:sp>
        <p:nvSpPr>
          <p:cNvPr id="9" name="TextBox 8">
            <a:extLst>
              <a:ext uri="{FF2B5EF4-FFF2-40B4-BE49-F238E27FC236}">
                <a16:creationId xmlns:a16="http://schemas.microsoft.com/office/drawing/2014/main" id="{D6719D39-AF7F-098A-44EA-F625B4F5B6DC}"/>
              </a:ext>
            </a:extLst>
          </p:cNvPr>
          <p:cNvSpPr txBox="1"/>
          <p:nvPr/>
        </p:nvSpPr>
        <p:spPr>
          <a:xfrm>
            <a:off x="1663908" y="3401695"/>
            <a:ext cx="8019738" cy="2954655"/>
          </a:xfrm>
          <a:prstGeom prst="rect">
            <a:avLst/>
          </a:prstGeom>
          <a:noFill/>
        </p:spPr>
        <p:txBody>
          <a:bodyPr wrap="square">
            <a:spAutoFit/>
          </a:bodyPr>
          <a:lstStyle/>
          <a:p>
            <a:r>
              <a:rPr lang="en-IE" sz="2400" b="0" i="0" dirty="0">
                <a:effectLst/>
                <a:latin typeface="Courier New" panose="02070309020205020404" pitchFamily="49" charset="0"/>
              </a:rPr>
              <a:t>print(</a:t>
            </a:r>
            <a:r>
              <a:rPr lang="en-IE" sz="2400" b="0" i="0" dirty="0" err="1">
                <a:effectLst/>
                <a:latin typeface="Courier New" panose="02070309020205020404" pitchFamily="49" charset="0"/>
              </a:rPr>
              <a:t>nigam_reslr_output</a:t>
            </a:r>
            <a:r>
              <a:rPr lang="en-IE" sz="2400" b="0" i="0" dirty="0">
                <a:effectLst/>
                <a:latin typeface="Courier New" panose="02070309020205020404" pitchFamily="49" charset="0"/>
              </a:rPr>
              <a:t>)</a:t>
            </a:r>
          </a:p>
          <a:p>
            <a:br>
              <a:rPr lang="en-IE" dirty="0"/>
            </a:br>
            <a:r>
              <a:rPr lang="en-IE" b="0" i="0" dirty="0">
                <a:effectLst/>
                <a:latin typeface="Courier New" panose="02070309020205020404" pitchFamily="49" charset="0"/>
              </a:rPr>
              <a:t>This is a valid </a:t>
            </a:r>
            <a:r>
              <a:rPr lang="en-IE" b="0" i="0" dirty="0" err="1">
                <a:effectLst/>
                <a:latin typeface="Courier New" panose="02070309020205020404" pitchFamily="49" charset="0"/>
              </a:rPr>
              <a:t>reslr</a:t>
            </a:r>
            <a:r>
              <a:rPr lang="en-IE" b="0" i="0" dirty="0">
                <a:effectLst/>
                <a:latin typeface="Courier New" panose="02070309020205020404" pitchFamily="49" charset="0"/>
              </a:rPr>
              <a:t> output object with 301 observations and  11 site(s).</a:t>
            </a:r>
          </a:p>
          <a:p>
            <a:r>
              <a:rPr lang="en-IE" b="0" i="0" dirty="0">
                <a:effectLst/>
                <a:latin typeface="Courier New" panose="02070309020205020404" pitchFamily="49" charset="0"/>
              </a:rPr>
              <a:t>There are  6  proxy site(s) and  5  tide gauge site(s).</a:t>
            </a:r>
          </a:p>
          <a:p>
            <a:r>
              <a:rPr lang="en-IE" b="0" i="0" dirty="0">
                <a:effectLst/>
                <a:latin typeface="Courier New" panose="02070309020205020404" pitchFamily="49" charset="0"/>
              </a:rPr>
              <a:t>The age units are; Common Era. </a:t>
            </a:r>
          </a:p>
          <a:p>
            <a:r>
              <a:rPr lang="en-IE" b="0" i="0" dirty="0">
                <a:effectLst/>
                <a:latin typeface="Courier New" panose="02070309020205020404" pitchFamily="49" charset="0"/>
              </a:rPr>
              <a:t>The model used was the Noisy Input Generalised Additive Model for decomposition of the RSL signal.</a:t>
            </a:r>
          </a:p>
          <a:p>
            <a:r>
              <a:rPr lang="en-IE" b="0" i="0" dirty="0">
                <a:effectLst/>
                <a:latin typeface="Courier New" panose="02070309020205020404" pitchFamily="49" charset="0"/>
              </a:rPr>
              <a:t>The input data has been run via </a:t>
            </a:r>
            <a:r>
              <a:rPr lang="en-IE" b="0" i="0" dirty="0" err="1">
                <a:effectLst/>
                <a:latin typeface="Courier New" panose="02070309020205020404" pitchFamily="49" charset="0"/>
              </a:rPr>
              <a:t>reslr_mcmc</a:t>
            </a:r>
            <a:r>
              <a:rPr lang="en-IE" b="0" i="0" dirty="0">
                <a:effectLst/>
                <a:latin typeface="Courier New" panose="02070309020205020404" pitchFamily="49" charset="0"/>
              </a:rPr>
              <a:t> and has produced 3000 iterations over 3 MCMC chains.</a:t>
            </a:r>
          </a:p>
        </p:txBody>
      </p:sp>
      <p:pic>
        <p:nvPicPr>
          <p:cNvPr id="4" name="Picture 3" descr="A picture containing water, screenshot, sky, azure&#10;&#10;Description automatically generated">
            <a:extLst>
              <a:ext uri="{FF2B5EF4-FFF2-40B4-BE49-F238E27FC236}">
                <a16:creationId xmlns:a16="http://schemas.microsoft.com/office/drawing/2014/main" id="{A8EBC9CE-1620-56A1-1F34-3D68D56E2644}"/>
              </a:ext>
            </a:extLst>
          </p:cNvPr>
          <p:cNvPicPr>
            <a:picLocks noChangeAspect="1"/>
          </p:cNvPicPr>
          <p:nvPr/>
        </p:nvPicPr>
        <p:blipFill>
          <a:blip r:embed="rId2"/>
          <a:stretch>
            <a:fillRect/>
          </a:stretch>
        </p:blipFill>
        <p:spPr>
          <a:xfrm>
            <a:off x="10792657" y="89479"/>
            <a:ext cx="1352672" cy="1586169"/>
          </a:xfrm>
          <a:prstGeom prst="rect">
            <a:avLst/>
          </a:prstGeom>
        </p:spPr>
      </p:pic>
    </p:spTree>
    <p:extLst>
      <p:ext uri="{BB962C8B-B14F-4D97-AF65-F5344CB8AC3E}">
        <p14:creationId xmlns:p14="http://schemas.microsoft.com/office/powerpoint/2010/main" val="31379076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0DA23-A731-EF4C-4B22-299BD1B439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D0C2E-5339-9477-22FF-2694420254F9}"/>
              </a:ext>
            </a:extLst>
          </p:cNvPr>
          <p:cNvSpPr>
            <a:spLocks noGrp="1"/>
          </p:cNvSpPr>
          <p:nvPr>
            <p:ph type="title"/>
          </p:nvPr>
        </p:nvSpPr>
        <p:spPr/>
        <p:txBody>
          <a:bodyPr/>
          <a:lstStyle/>
          <a:p>
            <a:r>
              <a:rPr lang="en-US" dirty="0"/>
              <a:t>Step 4: Model convergence</a:t>
            </a:r>
          </a:p>
        </p:txBody>
      </p:sp>
      <p:sp>
        <p:nvSpPr>
          <p:cNvPr id="3" name="Slide Number Placeholder 2">
            <a:extLst>
              <a:ext uri="{FF2B5EF4-FFF2-40B4-BE49-F238E27FC236}">
                <a16:creationId xmlns:a16="http://schemas.microsoft.com/office/drawing/2014/main" id="{B119CF6B-7EC5-8108-5E79-37D110D4115B}"/>
              </a:ext>
            </a:extLst>
          </p:cNvPr>
          <p:cNvSpPr>
            <a:spLocks noGrp="1"/>
          </p:cNvSpPr>
          <p:nvPr>
            <p:ph type="sldNum" sz="quarter" idx="12"/>
          </p:nvPr>
        </p:nvSpPr>
        <p:spPr/>
        <p:txBody>
          <a:bodyPr/>
          <a:lstStyle/>
          <a:p>
            <a:fld id="{E93A800F-86CF-FE48-A666-A6A2FBCDF2C4}" type="slidenum">
              <a:rPr lang="en-US" smtClean="0"/>
              <a:t>38</a:t>
            </a:fld>
            <a:endParaRPr lang="en-US"/>
          </a:p>
        </p:txBody>
      </p:sp>
      <p:sp>
        <p:nvSpPr>
          <p:cNvPr id="5" name="TextBox 4">
            <a:extLst>
              <a:ext uri="{FF2B5EF4-FFF2-40B4-BE49-F238E27FC236}">
                <a16:creationId xmlns:a16="http://schemas.microsoft.com/office/drawing/2014/main" id="{F661F5A3-38A0-77EB-FFF2-D762221D0D4F}"/>
              </a:ext>
            </a:extLst>
          </p:cNvPr>
          <p:cNvSpPr txBox="1"/>
          <p:nvPr/>
        </p:nvSpPr>
        <p:spPr>
          <a:xfrm>
            <a:off x="1109272" y="1994090"/>
            <a:ext cx="9683385" cy="3447098"/>
          </a:xfrm>
          <a:prstGeom prst="rect">
            <a:avLst/>
          </a:prstGeom>
          <a:noFill/>
        </p:spPr>
        <p:txBody>
          <a:bodyPr wrap="square">
            <a:spAutoFit/>
          </a:bodyPr>
          <a:lstStyle/>
          <a:p>
            <a:r>
              <a:rPr lang="en-IE" sz="2800" b="0" i="0" dirty="0">
                <a:effectLst/>
                <a:latin typeface="Courier New" panose="02070309020205020404" pitchFamily="49" charset="0"/>
              </a:rPr>
              <a:t>summary(</a:t>
            </a:r>
            <a:r>
              <a:rPr lang="en-IE" sz="2800" b="0" i="0" dirty="0" err="1">
                <a:effectLst/>
                <a:latin typeface="Courier New" panose="02070309020205020404" pitchFamily="49" charset="0"/>
              </a:rPr>
              <a:t>nigam_reslr_output</a:t>
            </a:r>
            <a:r>
              <a:rPr lang="en-IE" sz="2800" b="0" i="0" dirty="0">
                <a:effectLst/>
                <a:latin typeface="Courier New" panose="02070309020205020404" pitchFamily="49" charset="0"/>
              </a:rPr>
              <a:t>)</a:t>
            </a:r>
          </a:p>
          <a:p>
            <a:endParaRPr lang="en-IE" sz="2800" dirty="0">
              <a:latin typeface="Courier New" panose="02070309020205020404" pitchFamily="49" charset="0"/>
            </a:endParaRPr>
          </a:p>
          <a:p>
            <a:br>
              <a:rPr lang="en-IE" dirty="0"/>
            </a:br>
            <a:r>
              <a:rPr lang="en-IE" b="0" i="0" dirty="0">
                <a:effectLst/>
                <a:latin typeface="Courier New" panose="02070309020205020404" pitchFamily="49" charset="0"/>
              </a:rPr>
              <a:t>No convergence issues detected. </a:t>
            </a:r>
          </a:p>
          <a:p>
            <a:r>
              <a:rPr lang="en-IE" b="0" i="0" dirty="0">
                <a:effectLst/>
                <a:latin typeface="Courier New" panose="02070309020205020404" pitchFamily="49" charset="0"/>
              </a:rPr>
              <a:t># A </a:t>
            </a:r>
            <a:r>
              <a:rPr lang="en-IE" b="0" i="0" dirty="0" err="1">
                <a:effectLst/>
                <a:latin typeface="Courier New" panose="02070309020205020404" pitchFamily="49" charset="0"/>
              </a:rPr>
              <a:t>tibble</a:t>
            </a:r>
            <a:r>
              <a:rPr lang="en-IE" b="0" i="0" dirty="0">
                <a:effectLst/>
                <a:latin typeface="Courier New" panose="02070309020205020404" pitchFamily="49" charset="0"/>
              </a:rPr>
              <a:t>: 4 × 7</a:t>
            </a:r>
          </a:p>
          <a:p>
            <a:r>
              <a:rPr lang="en-IE" b="0" i="0" dirty="0">
                <a:effectLst/>
                <a:latin typeface="Courier New" panose="02070309020205020404" pitchFamily="49" charset="0"/>
              </a:rPr>
              <a:t>  variable       mean      </a:t>
            </a:r>
            <a:r>
              <a:rPr lang="en-IE" b="0" i="0" dirty="0" err="1">
                <a:effectLst/>
                <a:latin typeface="Courier New" panose="02070309020205020404" pitchFamily="49" charset="0"/>
              </a:rPr>
              <a:t>sd</a:t>
            </a:r>
            <a:r>
              <a:rPr lang="en-IE" b="0" i="0" dirty="0">
                <a:effectLst/>
                <a:latin typeface="Courier New" panose="02070309020205020404" pitchFamily="49" charset="0"/>
              </a:rPr>
              <a:t>     mad       q5    q95  </a:t>
            </a:r>
            <a:r>
              <a:rPr lang="en-IE" b="0" i="0" dirty="0" err="1">
                <a:effectLst/>
                <a:latin typeface="Courier New" panose="02070309020205020404" pitchFamily="49" charset="0"/>
              </a:rPr>
              <a:t>rhat</a:t>
            </a:r>
            <a:endParaRPr lang="en-IE" b="0" i="0" dirty="0">
              <a:effectLst/>
              <a:latin typeface="Courier New" panose="02070309020205020404" pitchFamily="49" charset="0"/>
            </a:endParaRPr>
          </a:p>
          <a:p>
            <a:r>
              <a:rPr lang="en-IE" b="0" i="0" dirty="0">
                <a:effectLst/>
                <a:latin typeface="Courier New" panose="02070309020205020404" pitchFamily="49" charset="0"/>
              </a:rPr>
              <a:t>  &lt;chr&gt;         &lt;</a:t>
            </a:r>
            <a:r>
              <a:rPr lang="en-IE" b="0" i="0" dirty="0" err="1">
                <a:effectLst/>
                <a:latin typeface="Courier New" panose="02070309020205020404" pitchFamily="49" charset="0"/>
              </a:rPr>
              <a:t>dbl</a:t>
            </a:r>
            <a:r>
              <a:rPr lang="en-IE" b="0" i="0" dirty="0">
                <a:effectLst/>
                <a:latin typeface="Courier New" panose="02070309020205020404" pitchFamily="49" charset="0"/>
              </a:rPr>
              <a:t>&gt;   &lt;</a:t>
            </a:r>
            <a:r>
              <a:rPr lang="en-IE" b="0" i="0" dirty="0" err="1">
                <a:effectLst/>
                <a:latin typeface="Courier New" panose="02070309020205020404" pitchFamily="49" charset="0"/>
              </a:rPr>
              <a:t>dbl</a:t>
            </a:r>
            <a:r>
              <a:rPr lang="en-IE" b="0" i="0" dirty="0">
                <a:effectLst/>
                <a:latin typeface="Courier New" panose="02070309020205020404" pitchFamily="49" charset="0"/>
              </a:rPr>
              <a:t>&gt;   &lt;</a:t>
            </a:r>
            <a:r>
              <a:rPr lang="en-IE" b="0" i="0" dirty="0" err="1">
                <a:effectLst/>
                <a:latin typeface="Courier New" panose="02070309020205020404" pitchFamily="49" charset="0"/>
              </a:rPr>
              <a:t>dbl</a:t>
            </a:r>
            <a:r>
              <a:rPr lang="en-IE" b="0" i="0" dirty="0">
                <a:effectLst/>
                <a:latin typeface="Courier New" panose="02070309020205020404" pitchFamily="49" charset="0"/>
              </a:rPr>
              <a:t>&gt;    &lt;</a:t>
            </a:r>
            <a:r>
              <a:rPr lang="en-IE" b="0" i="0" dirty="0" err="1">
                <a:effectLst/>
                <a:latin typeface="Courier New" panose="02070309020205020404" pitchFamily="49" charset="0"/>
              </a:rPr>
              <a:t>dbl</a:t>
            </a:r>
            <a:r>
              <a:rPr lang="en-IE" b="0" i="0" dirty="0">
                <a:effectLst/>
                <a:latin typeface="Courier New" panose="02070309020205020404" pitchFamily="49" charset="0"/>
              </a:rPr>
              <a:t>&gt;  &lt;</a:t>
            </a:r>
            <a:r>
              <a:rPr lang="en-IE" b="0" i="0" dirty="0" err="1">
                <a:effectLst/>
                <a:latin typeface="Courier New" panose="02070309020205020404" pitchFamily="49" charset="0"/>
              </a:rPr>
              <a:t>dbl</a:t>
            </a:r>
            <a:r>
              <a:rPr lang="en-IE" b="0" i="0" dirty="0">
                <a:effectLst/>
                <a:latin typeface="Courier New" panose="02070309020205020404" pitchFamily="49" charset="0"/>
              </a:rPr>
              <a:t>&gt; &lt;</a:t>
            </a:r>
            <a:r>
              <a:rPr lang="en-IE" b="0" i="0" dirty="0" err="1">
                <a:effectLst/>
                <a:latin typeface="Courier New" panose="02070309020205020404" pitchFamily="49" charset="0"/>
              </a:rPr>
              <a:t>dbl</a:t>
            </a:r>
            <a:r>
              <a:rPr lang="en-IE" b="0" i="0" dirty="0">
                <a:effectLst/>
                <a:latin typeface="Courier New" panose="02070309020205020404" pitchFamily="49" charset="0"/>
              </a:rPr>
              <a:t>&gt;</a:t>
            </a:r>
          </a:p>
          <a:p>
            <a:r>
              <a:rPr lang="en-IE" b="0" i="0" dirty="0">
                <a:effectLst/>
                <a:latin typeface="Courier New" panose="02070309020205020404" pitchFamily="49" charset="0"/>
              </a:rPr>
              <a:t>1 </a:t>
            </a:r>
            <a:r>
              <a:rPr lang="en-IE" b="0" i="0" dirty="0" err="1">
                <a:effectLst/>
                <a:latin typeface="Courier New" panose="02070309020205020404" pitchFamily="49" charset="0"/>
              </a:rPr>
              <a:t>sigma_beta_h</a:t>
            </a:r>
            <a:r>
              <a:rPr lang="en-IE" b="0" i="0" dirty="0">
                <a:effectLst/>
                <a:latin typeface="Courier New" panose="02070309020205020404" pitchFamily="49" charset="0"/>
              </a:rPr>
              <a:t> 2.21   0.534   0.502   1.49     3.17    1.00</a:t>
            </a:r>
          </a:p>
          <a:p>
            <a:r>
              <a:rPr lang="en-IE" b="0" i="0" dirty="0">
                <a:effectLst/>
                <a:latin typeface="Courier New" panose="02070309020205020404" pitchFamily="49" charset="0"/>
              </a:rPr>
              <a:t>2 </a:t>
            </a:r>
            <a:r>
              <a:rPr lang="en-IE" b="0" i="0" dirty="0" err="1">
                <a:effectLst/>
                <a:latin typeface="Courier New" panose="02070309020205020404" pitchFamily="49" charset="0"/>
              </a:rPr>
              <a:t>sigma_beta_r</a:t>
            </a:r>
            <a:r>
              <a:rPr lang="en-IE" b="0" i="0" dirty="0">
                <a:effectLst/>
                <a:latin typeface="Courier New" panose="02070309020205020404" pitchFamily="49" charset="0"/>
              </a:rPr>
              <a:t> 0.101  0.0379  0.0331  0.0431   0.169   1.00</a:t>
            </a:r>
          </a:p>
          <a:p>
            <a:r>
              <a:rPr lang="en-IE" b="0" i="0" dirty="0">
                <a:effectLst/>
                <a:latin typeface="Courier New" panose="02070309020205020404" pitchFamily="49" charset="0"/>
              </a:rPr>
              <a:t>3 </a:t>
            </a:r>
            <a:r>
              <a:rPr lang="en-IE" b="0" i="0" dirty="0" err="1">
                <a:effectLst/>
                <a:latin typeface="Courier New" panose="02070309020205020404" pitchFamily="49" charset="0"/>
              </a:rPr>
              <a:t>sigma_beta_l</a:t>
            </a:r>
            <a:r>
              <a:rPr lang="en-IE" b="0" i="0" dirty="0">
                <a:effectLst/>
                <a:latin typeface="Courier New" panose="02070309020205020404" pitchFamily="49" charset="0"/>
              </a:rPr>
              <a:t> 0.122  0.0816  0.0670  0.0218   0.295   1.00</a:t>
            </a:r>
          </a:p>
          <a:p>
            <a:r>
              <a:rPr lang="en-IE" b="0" i="0" dirty="0">
                <a:effectLst/>
                <a:latin typeface="Courier New" panose="02070309020205020404" pitchFamily="49" charset="0"/>
              </a:rPr>
              <a:t>4 </a:t>
            </a:r>
            <a:r>
              <a:rPr lang="en-IE" b="0" i="0" dirty="0" err="1">
                <a:effectLst/>
                <a:latin typeface="Courier New" panose="02070309020205020404" pitchFamily="49" charset="0"/>
              </a:rPr>
              <a:t>sigma_y</a:t>
            </a:r>
            <a:r>
              <a:rPr lang="en-IE" b="0" i="0" dirty="0">
                <a:effectLst/>
                <a:latin typeface="Courier New" panose="02070309020205020404" pitchFamily="49" charset="0"/>
              </a:rPr>
              <a:t>      0.0106 0.00798 0.00758 0.000878 0.0263  1.00</a:t>
            </a:r>
            <a:endParaRPr lang="en-US" dirty="0"/>
          </a:p>
        </p:txBody>
      </p:sp>
      <p:pic>
        <p:nvPicPr>
          <p:cNvPr id="4" name="Picture 3" descr="A picture containing water, screenshot, sky, azure&#10;&#10;Description automatically generated">
            <a:extLst>
              <a:ext uri="{FF2B5EF4-FFF2-40B4-BE49-F238E27FC236}">
                <a16:creationId xmlns:a16="http://schemas.microsoft.com/office/drawing/2014/main" id="{A662316B-4AB6-8C82-BC58-928302383A46}"/>
              </a:ext>
            </a:extLst>
          </p:cNvPr>
          <p:cNvPicPr>
            <a:picLocks noChangeAspect="1"/>
          </p:cNvPicPr>
          <p:nvPr/>
        </p:nvPicPr>
        <p:blipFill>
          <a:blip r:embed="rId2"/>
          <a:stretch>
            <a:fillRect/>
          </a:stretch>
        </p:blipFill>
        <p:spPr>
          <a:xfrm>
            <a:off x="10792657" y="89479"/>
            <a:ext cx="1352672" cy="1586169"/>
          </a:xfrm>
          <a:prstGeom prst="rect">
            <a:avLst/>
          </a:prstGeom>
        </p:spPr>
      </p:pic>
    </p:spTree>
    <p:extLst>
      <p:ext uri="{BB962C8B-B14F-4D97-AF65-F5344CB8AC3E}">
        <p14:creationId xmlns:p14="http://schemas.microsoft.com/office/powerpoint/2010/main" val="1053643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65216-6621-21B3-1EBF-B3D9261FCB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F858EC-3070-1641-63E6-68CD5392E6AC}"/>
              </a:ext>
            </a:extLst>
          </p:cNvPr>
          <p:cNvSpPr>
            <a:spLocks noGrp="1"/>
          </p:cNvSpPr>
          <p:nvPr>
            <p:ph type="title"/>
          </p:nvPr>
        </p:nvSpPr>
        <p:spPr/>
        <p:txBody>
          <a:bodyPr/>
          <a:lstStyle/>
          <a:p>
            <a:r>
              <a:rPr lang="en-US" dirty="0"/>
              <a:t>Step 5: Plot model fit results</a:t>
            </a:r>
          </a:p>
        </p:txBody>
      </p:sp>
      <p:sp>
        <p:nvSpPr>
          <p:cNvPr id="3" name="Slide Number Placeholder 2">
            <a:extLst>
              <a:ext uri="{FF2B5EF4-FFF2-40B4-BE49-F238E27FC236}">
                <a16:creationId xmlns:a16="http://schemas.microsoft.com/office/drawing/2014/main" id="{48BA95DE-9489-90C0-3745-890A91F2986C}"/>
              </a:ext>
            </a:extLst>
          </p:cNvPr>
          <p:cNvSpPr>
            <a:spLocks noGrp="1"/>
          </p:cNvSpPr>
          <p:nvPr>
            <p:ph type="sldNum" sz="quarter" idx="12"/>
          </p:nvPr>
        </p:nvSpPr>
        <p:spPr/>
        <p:txBody>
          <a:bodyPr/>
          <a:lstStyle/>
          <a:p>
            <a:fld id="{E93A800F-86CF-FE48-A666-A6A2FBCDF2C4}" type="slidenum">
              <a:rPr lang="en-US" smtClean="0"/>
              <a:t>39</a:t>
            </a:fld>
            <a:endParaRPr lang="en-US"/>
          </a:p>
        </p:txBody>
      </p:sp>
      <p:pic>
        <p:nvPicPr>
          <p:cNvPr id="4" name="Picture 3" descr="A picture containing water, screenshot, sky, azure&#10;&#10;Description automatically generated">
            <a:extLst>
              <a:ext uri="{FF2B5EF4-FFF2-40B4-BE49-F238E27FC236}">
                <a16:creationId xmlns:a16="http://schemas.microsoft.com/office/drawing/2014/main" id="{4B1701D6-8EC6-34FC-896A-A48816BA0677}"/>
              </a:ext>
            </a:extLst>
          </p:cNvPr>
          <p:cNvPicPr>
            <a:picLocks noChangeAspect="1"/>
          </p:cNvPicPr>
          <p:nvPr/>
        </p:nvPicPr>
        <p:blipFill>
          <a:blip r:embed="rId2"/>
          <a:stretch>
            <a:fillRect/>
          </a:stretch>
        </p:blipFill>
        <p:spPr>
          <a:xfrm>
            <a:off x="10792657" y="89479"/>
            <a:ext cx="1352672" cy="1586169"/>
          </a:xfrm>
          <a:prstGeom prst="rect">
            <a:avLst/>
          </a:prstGeom>
        </p:spPr>
      </p:pic>
      <p:pic>
        <p:nvPicPr>
          <p:cNvPr id="5" name="Picture 4">
            <a:extLst>
              <a:ext uri="{FF2B5EF4-FFF2-40B4-BE49-F238E27FC236}">
                <a16:creationId xmlns:a16="http://schemas.microsoft.com/office/drawing/2014/main" id="{2E1635BF-5AB8-AD38-B16E-FE2BDA475CE7}"/>
              </a:ext>
            </a:extLst>
          </p:cNvPr>
          <p:cNvPicPr>
            <a:picLocks noChangeAspect="1"/>
          </p:cNvPicPr>
          <p:nvPr/>
        </p:nvPicPr>
        <p:blipFill>
          <a:blip r:embed="rId3"/>
          <a:stretch>
            <a:fillRect/>
          </a:stretch>
        </p:blipFill>
        <p:spPr>
          <a:xfrm>
            <a:off x="1289304" y="1415650"/>
            <a:ext cx="8692896" cy="5215738"/>
          </a:xfrm>
          <a:prstGeom prst="rect">
            <a:avLst/>
          </a:prstGeom>
        </p:spPr>
      </p:pic>
    </p:spTree>
    <p:extLst>
      <p:ext uri="{BB962C8B-B14F-4D97-AF65-F5344CB8AC3E}">
        <p14:creationId xmlns:p14="http://schemas.microsoft.com/office/powerpoint/2010/main" val="40732083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C86F66F-3164-9B46-AF05-9617AC593CA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A800F-86CF-FE48-A666-A6A2FBCDF2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5" name="Title 6">
            <a:extLst>
              <a:ext uri="{FF2B5EF4-FFF2-40B4-BE49-F238E27FC236}">
                <a16:creationId xmlns:a16="http://schemas.microsoft.com/office/drawing/2014/main" id="{B9563AED-4AE8-5746-B0D4-AFB0896BD45F}"/>
              </a:ext>
            </a:extLst>
          </p:cNvPr>
          <p:cNvSpPr>
            <a:spLocks noGrp="1"/>
          </p:cNvSpPr>
          <p:nvPr>
            <p:ph type="title"/>
          </p:nvPr>
        </p:nvSpPr>
        <p:spPr>
          <a:xfrm>
            <a:off x="8188261" y="4869135"/>
            <a:ext cx="3877069" cy="1199155"/>
          </a:xfrm>
        </p:spPr>
        <p:txBody>
          <a:bodyPr vert="horz" lIns="91440" tIns="45720" rIns="91440" bIns="45720" rtlCol="0" anchor="t">
            <a:normAutofit fontScale="90000"/>
          </a:bodyPr>
          <a:lstStyle/>
          <a:p>
            <a:r>
              <a:rPr lang="en-US" sz="6000" b="1" dirty="0">
                <a:solidFill>
                  <a:schemeClr val="bg1"/>
                </a:solidFill>
              </a:rPr>
              <a:t>What data do we use?</a:t>
            </a:r>
          </a:p>
        </p:txBody>
      </p:sp>
      <p:sp>
        <p:nvSpPr>
          <p:cNvPr id="2" name="TextBox 1">
            <a:extLst>
              <a:ext uri="{FF2B5EF4-FFF2-40B4-BE49-F238E27FC236}">
                <a16:creationId xmlns:a16="http://schemas.microsoft.com/office/drawing/2014/main" id="{75D1D3FF-9FB2-7390-D1E4-D92D8A5E1C9B}"/>
              </a:ext>
            </a:extLst>
          </p:cNvPr>
          <p:cNvSpPr txBox="1"/>
          <p:nvPr/>
        </p:nvSpPr>
        <p:spPr>
          <a:xfrm>
            <a:off x="11009194" y="6493577"/>
            <a:ext cx="11828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Calibri" panose="020F0502020204030204"/>
                <a:ea typeface="+mn-ea"/>
                <a:cs typeface="+mn-cs"/>
              </a:rPr>
              <a:t>Piecuch 2022</a:t>
            </a:r>
          </a:p>
        </p:txBody>
      </p:sp>
    </p:spTree>
    <p:extLst>
      <p:ext uri="{BB962C8B-B14F-4D97-AF65-F5344CB8AC3E}">
        <p14:creationId xmlns:p14="http://schemas.microsoft.com/office/powerpoint/2010/main" val="6551309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51AE09-99F7-FF30-F3EA-17BC42D4D1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2B208B-16B7-BEA7-6E0C-E80D4C968711}"/>
              </a:ext>
            </a:extLst>
          </p:cNvPr>
          <p:cNvSpPr>
            <a:spLocks noGrp="1"/>
          </p:cNvSpPr>
          <p:nvPr>
            <p:ph type="title"/>
          </p:nvPr>
        </p:nvSpPr>
        <p:spPr/>
        <p:txBody>
          <a:bodyPr/>
          <a:lstStyle/>
          <a:p>
            <a:r>
              <a:rPr lang="en-US" dirty="0"/>
              <a:t>Step 5: Plot rate of change results</a:t>
            </a:r>
          </a:p>
        </p:txBody>
      </p:sp>
      <p:sp>
        <p:nvSpPr>
          <p:cNvPr id="3" name="Slide Number Placeholder 2">
            <a:extLst>
              <a:ext uri="{FF2B5EF4-FFF2-40B4-BE49-F238E27FC236}">
                <a16:creationId xmlns:a16="http://schemas.microsoft.com/office/drawing/2014/main" id="{C13219CC-8909-CE03-3ACD-FBF02B9F6818}"/>
              </a:ext>
            </a:extLst>
          </p:cNvPr>
          <p:cNvSpPr>
            <a:spLocks noGrp="1"/>
          </p:cNvSpPr>
          <p:nvPr>
            <p:ph type="sldNum" sz="quarter" idx="12"/>
          </p:nvPr>
        </p:nvSpPr>
        <p:spPr/>
        <p:txBody>
          <a:bodyPr/>
          <a:lstStyle/>
          <a:p>
            <a:fld id="{E93A800F-86CF-FE48-A666-A6A2FBCDF2C4}" type="slidenum">
              <a:rPr lang="en-US" smtClean="0"/>
              <a:t>40</a:t>
            </a:fld>
            <a:endParaRPr lang="en-US"/>
          </a:p>
        </p:txBody>
      </p:sp>
      <p:pic>
        <p:nvPicPr>
          <p:cNvPr id="4" name="Picture 3" descr="A picture containing water, screenshot, sky, azure&#10;&#10;Description automatically generated">
            <a:extLst>
              <a:ext uri="{FF2B5EF4-FFF2-40B4-BE49-F238E27FC236}">
                <a16:creationId xmlns:a16="http://schemas.microsoft.com/office/drawing/2014/main" id="{15E75BCE-98BC-C981-3997-247E31010705}"/>
              </a:ext>
            </a:extLst>
          </p:cNvPr>
          <p:cNvPicPr>
            <a:picLocks noChangeAspect="1"/>
          </p:cNvPicPr>
          <p:nvPr/>
        </p:nvPicPr>
        <p:blipFill>
          <a:blip r:embed="rId2"/>
          <a:stretch>
            <a:fillRect/>
          </a:stretch>
        </p:blipFill>
        <p:spPr>
          <a:xfrm>
            <a:off x="10792657" y="89479"/>
            <a:ext cx="1352672" cy="1586169"/>
          </a:xfrm>
          <a:prstGeom prst="rect">
            <a:avLst/>
          </a:prstGeom>
        </p:spPr>
      </p:pic>
      <p:pic>
        <p:nvPicPr>
          <p:cNvPr id="9" name="Picture 8">
            <a:extLst>
              <a:ext uri="{FF2B5EF4-FFF2-40B4-BE49-F238E27FC236}">
                <a16:creationId xmlns:a16="http://schemas.microsoft.com/office/drawing/2014/main" id="{6D8D6986-D46D-B022-0904-272574E01FF0}"/>
              </a:ext>
            </a:extLst>
          </p:cNvPr>
          <p:cNvPicPr>
            <a:picLocks noChangeAspect="1"/>
          </p:cNvPicPr>
          <p:nvPr/>
        </p:nvPicPr>
        <p:blipFill>
          <a:blip r:embed="rId3"/>
          <a:stretch>
            <a:fillRect/>
          </a:stretch>
        </p:blipFill>
        <p:spPr>
          <a:xfrm>
            <a:off x="1609344" y="1328344"/>
            <a:ext cx="8607552" cy="5164531"/>
          </a:xfrm>
          <a:prstGeom prst="rect">
            <a:avLst/>
          </a:prstGeom>
        </p:spPr>
      </p:pic>
    </p:spTree>
    <p:extLst>
      <p:ext uri="{BB962C8B-B14F-4D97-AF65-F5344CB8AC3E}">
        <p14:creationId xmlns:p14="http://schemas.microsoft.com/office/powerpoint/2010/main" val="1576446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62D945-0B7F-8694-B7E3-BC0BACB7D2BC}"/>
              </a:ext>
            </a:extLst>
          </p:cNvPr>
          <p:cNvSpPr>
            <a:spLocks noGrp="1"/>
          </p:cNvSpPr>
          <p:nvPr>
            <p:ph type="title"/>
          </p:nvPr>
        </p:nvSpPr>
        <p:spPr/>
        <p:txBody>
          <a:bodyPr/>
          <a:lstStyle/>
          <a:p>
            <a:r>
              <a:rPr lang="en-US" dirty="0"/>
              <a:t>Other Software</a:t>
            </a:r>
          </a:p>
        </p:txBody>
      </p:sp>
      <p:sp>
        <p:nvSpPr>
          <p:cNvPr id="2" name="Slide Number Placeholder 1">
            <a:extLst>
              <a:ext uri="{FF2B5EF4-FFF2-40B4-BE49-F238E27FC236}">
                <a16:creationId xmlns:a16="http://schemas.microsoft.com/office/drawing/2014/main" id="{FE9ED400-2697-D907-3B92-3A1EA98D9B5D}"/>
              </a:ext>
            </a:extLst>
          </p:cNvPr>
          <p:cNvSpPr>
            <a:spLocks noGrp="1"/>
          </p:cNvSpPr>
          <p:nvPr>
            <p:ph type="sldNum" sz="quarter" idx="12"/>
          </p:nvPr>
        </p:nvSpPr>
        <p:spPr/>
        <p:txBody>
          <a:bodyPr/>
          <a:lstStyle/>
          <a:p>
            <a:fld id="{E93A800F-86CF-FE48-A666-A6A2FBCDF2C4}" type="slidenum">
              <a:rPr lang="en-US" smtClean="0"/>
              <a:t>41</a:t>
            </a:fld>
            <a:endParaRPr lang="en-US"/>
          </a:p>
        </p:txBody>
      </p:sp>
      <p:sp>
        <p:nvSpPr>
          <p:cNvPr id="7" name="Content Placeholder 6">
            <a:extLst>
              <a:ext uri="{FF2B5EF4-FFF2-40B4-BE49-F238E27FC236}">
                <a16:creationId xmlns:a16="http://schemas.microsoft.com/office/drawing/2014/main" id="{3F360AC3-C468-7BCB-D5C0-14EA70BABD20}"/>
              </a:ext>
            </a:extLst>
          </p:cNvPr>
          <p:cNvSpPr>
            <a:spLocks noGrp="1"/>
          </p:cNvSpPr>
          <p:nvPr>
            <p:ph idx="1"/>
          </p:nvPr>
        </p:nvSpPr>
        <p:spPr/>
        <p:txBody>
          <a:bodyPr/>
          <a:lstStyle/>
          <a:p>
            <a:pPr algn="l">
              <a:spcAft>
                <a:spcPts val="1200"/>
              </a:spcAft>
            </a:pPr>
            <a:r>
              <a:rPr lang="en-IE" i="0" dirty="0" err="1">
                <a:solidFill>
                  <a:srgbClr val="1F2328"/>
                </a:solidFill>
                <a:effectLst/>
                <a:latin typeface="-apple-system"/>
              </a:rPr>
              <a:t>PaleoSTeHM</a:t>
            </a:r>
            <a:r>
              <a:rPr lang="en-IE" i="0" dirty="0">
                <a:solidFill>
                  <a:srgbClr val="1F2328"/>
                </a:solidFill>
                <a:effectLst/>
                <a:latin typeface="-apple-system"/>
              </a:rPr>
              <a:t> - A modern, scalable Spatio-Temporal Hierarchical </a:t>
            </a:r>
            <a:r>
              <a:rPr lang="en-IE" i="0" dirty="0" err="1">
                <a:solidFill>
                  <a:srgbClr val="1F2328"/>
                </a:solidFill>
                <a:effectLst/>
                <a:latin typeface="-apple-system"/>
              </a:rPr>
              <a:t>Modeling</a:t>
            </a:r>
            <a:r>
              <a:rPr lang="en-IE" i="0" dirty="0">
                <a:solidFill>
                  <a:srgbClr val="1F2328"/>
                </a:solidFill>
                <a:effectLst/>
                <a:latin typeface="-apple-system"/>
              </a:rPr>
              <a:t> framework for paleo-environmental data</a:t>
            </a:r>
          </a:p>
          <a:p>
            <a:pPr lvl="1">
              <a:spcAft>
                <a:spcPts val="1200"/>
              </a:spcAft>
            </a:pPr>
            <a:r>
              <a:rPr lang="en-IE" b="0" i="0" dirty="0">
                <a:solidFill>
                  <a:srgbClr val="1F2328"/>
                </a:solidFill>
                <a:effectLst/>
                <a:latin typeface="-apple-system"/>
              </a:rPr>
              <a:t>API based upon </a:t>
            </a:r>
            <a:r>
              <a:rPr lang="en-IE" b="0" i="0" u="sng" dirty="0">
                <a:solidFill>
                  <a:srgbClr val="0969DA"/>
                </a:solidFill>
                <a:effectLst/>
                <a:latin typeface="-apple-system"/>
                <a:hlinkClick r:id="rId2"/>
              </a:rPr>
              <a:t>pyro</a:t>
            </a:r>
            <a:r>
              <a:rPr lang="en-IE" b="0" i="0" dirty="0">
                <a:solidFill>
                  <a:srgbClr val="1F2328"/>
                </a:solidFill>
                <a:effectLst/>
                <a:latin typeface="-apple-system"/>
              </a:rPr>
              <a:t>, a universal probabilistic programming language supported by </a:t>
            </a:r>
            <a:r>
              <a:rPr lang="en-IE" b="0" i="0" u="sng" dirty="0">
                <a:solidFill>
                  <a:srgbClr val="0969DA"/>
                </a:solidFill>
                <a:effectLst/>
                <a:latin typeface="-apple-system"/>
                <a:hlinkClick r:id="rId3"/>
              </a:rPr>
              <a:t>PyTorch</a:t>
            </a:r>
            <a:r>
              <a:rPr lang="en-IE" b="0" i="0" dirty="0">
                <a:solidFill>
                  <a:srgbClr val="1F2328"/>
                </a:solidFill>
                <a:effectLst/>
                <a:latin typeface="-apple-system"/>
              </a:rPr>
              <a:t> on the backend. </a:t>
            </a:r>
          </a:p>
          <a:p>
            <a:pPr marL="457200" lvl="1" indent="0">
              <a:spcAft>
                <a:spcPts val="1200"/>
              </a:spcAft>
              <a:buNone/>
            </a:pPr>
            <a:endParaRPr lang="en-IE" i="0" dirty="0">
              <a:solidFill>
                <a:srgbClr val="1F2328"/>
              </a:solidFill>
              <a:effectLst/>
              <a:latin typeface="-apple-system"/>
            </a:endParaRPr>
          </a:p>
          <a:p>
            <a:pPr marL="0" indent="0">
              <a:buNone/>
            </a:pPr>
            <a:r>
              <a:rPr lang="en-US" dirty="0">
                <a:hlinkClick r:id="rId4"/>
              </a:rPr>
              <a:t>https://github.com/radical-collaboration/PaleoSTeHM/</a:t>
            </a:r>
            <a:endParaRPr lang="en-US" dirty="0"/>
          </a:p>
          <a:p>
            <a:r>
              <a:rPr lang="en-US" dirty="0" err="1"/>
              <a:t>mgcv</a:t>
            </a:r>
            <a:r>
              <a:rPr lang="en-US" dirty="0"/>
              <a:t> package</a:t>
            </a:r>
          </a:p>
          <a:p>
            <a:pPr marL="0" indent="0">
              <a:buNone/>
            </a:pPr>
            <a:endParaRPr lang="en-US" dirty="0"/>
          </a:p>
        </p:txBody>
      </p:sp>
      <p:pic>
        <p:nvPicPr>
          <p:cNvPr id="8" name="Content Placeholder 4">
            <a:extLst>
              <a:ext uri="{FF2B5EF4-FFF2-40B4-BE49-F238E27FC236}">
                <a16:creationId xmlns:a16="http://schemas.microsoft.com/office/drawing/2014/main" id="{43DED525-8C15-147E-0F3C-1DE204D4E80F}"/>
              </a:ext>
            </a:extLst>
          </p:cNvPr>
          <p:cNvPicPr>
            <a:picLocks noChangeAspect="1"/>
          </p:cNvPicPr>
          <p:nvPr/>
        </p:nvPicPr>
        <p:blipFill>
          <a:blip r:embed="rId5"/>
          <a:stretch>
            <a:fillRect/>
          </a:stretch>
        </p:blipFill>
        <p:spPr>
          <a:xfrm>
            <a:off x="7009815" y="3336650"/>
            <a:ext cx="3416300" cy="774700"/>
          </a:xfrm>
          <a:prstGeom prst="rect">
            <a:avLst/>
          </a:prstGeom>
        </p:spPr>
      </p:pic>
    </p:spTree>
    <p:extLst>
      <p:ext uri="{BB962C8B-B14F-4D97-AF65-F5344CB8AC3E}">
        <p14:creationId xmlns:p14="http://schemas.microsoft.com/office/powerpoint/2010/main" val="2570078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32DD50-E9A7-ED4E-841A-19C1FC8C34E0}"/>
              </a:ext>
            </a:extLst>
          </p:cNvPr>
          <p:cNvSpPr>
            <a:spLocks noGrp="1"/>
          </p:cNvSpPr>
          <p:nvPr>
            <p:ph idx="1"/>
          </p:nvPr>
        </p:nvSpPr>
        <p:spPr>
          <a:xfrm>
            <a:off x="0" y="5844559"/>
            <a:ext cx="5183847" cy="1023582"/>
          </a:xfrm>
          <a:solidFill>
            <a:schemeClr val="bg1">
              <a:alpha val="48922"/>
            </a:schemeClr>
          </a:solidFill>
        </p:spPr>
        <p:txBody>
          <a:bodyPr>
            <a:normAutofit/>
          </a:bodyPr>
          <a:lstStyle/>
          <a:p>
            <a:pPr marL="0" indent="0">
              <a:buNone/>
            </a:pPr>
            <a:r>
              <a:rPr lang="en-US" sz="2000" dirty="0"/>
              <a:t>Upton’s work is part of the A4 team (Aigéin, Aeráid, agus athrú Atlantaigh) is funded by the Marine Institute (grant: PBA/CC/18/01).</a:t>
            </a:r>
          </a:p>
          <a:p>
            <a:pPr marL="0"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6117EF67-B22D-1F4A-9B76-DA3A9D62327A}"/>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93A800F-86CF-FE48-A666-A6A2FBCDF2C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F947C79-13D6-3845-8BD9-F4C673F5EC87}"/>
              </a:ext>
            </a:extLst>
          </p:cNvPr>
          <p:cNvPicPr>
            <a:picLocks noChangeAspect="1"/>
          </p:cNvPicPr>
          <p:nvPr/>
        </p:nvPicPr>
        <p:blipFill rotWithShape="1">
          <a:blip r:embed="rId4"/>
          <a:srcRect l="3394" t="27040" r="4580" b="34389"/>
          <a:stretch/>
        </p:blipFill>
        <p:spPr>
          <a:xfrm>
            <a:off x="-21385" y="5143555"/>
            <a:ext cx="2613308" cy="701004"/>
          </a:xfrm>
          <a:prstGeom prst="rect">
            <a:avLst/>
          </a:prstGeom>
        </p:spPr>
      </p:pic>
      <p:sp>
        <p:nvSpPr>
          <p:cNvPr id="6" name="TextBox 5">
            <a:extLst>
              <a:ext uri="{FF2B5EF4-FFF2-40B4-BE49-F238E27FC236}">
                <a16:creationId xmlns:a16="http://schemas.microsoft.com/office/drawing/2014/main" id="{8D40BA69-64E1-25A9-CAA0-6ABC2F2DCE6E}"/>
              </a:ext>
            </a:extLst>
          </p:cNvPr>
          <p:cNvSpPr txBox="1"/>
          <p:nvPr/>
        </p:nvSpPr>
        <p:spPr>
          <a:xfrm>
            <a:off x="6096000" y="6277302"/>
            <a:ext cx="5600299" cy="523220"/>
          </a:xfrm>
          <a:prstGeom prst="rect">
            <a:avLst/>
          </a:prstGeom>
          <a:solidFill>
            <a:schemeClr val="bg1">
              <a:alpha val="55052"/>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hlinkClick r:id="rId5"/>
              </a:rPr>
              <a:t>https://maeveupton.github.io/reslr</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0" name="Picture 9" descr="Text, logo&#10;&#10;Description automatically generated">
            <a:extLst>
              <a:ext uri="{FF2B5EF4-FFF2-40B4-BE49-F238E27FC236}">
                <a16:creationId xmlns:a16="http://schemas.microsoft.com/office/drawing/2014/main" id="{15E6D311-3ABB-BF43-8937-FD2102CA8824}"/>
              </a:ext>
            </a:extLst>
          </p:cNvPr>
          <p:cNvPicPr>
            <a:picLocks noChangeAspect="1"/>
          </p:cNvPicPr>
          <p:nvPr/>
        </p:nvPicPr>
        <p:blipFill rotWithShape="1">
          <a:blip r:embed="rId6">
            <a:extLst>
              <a:ext uri="{28A0092B-C50C-407E-A947-70E740481C1C}">
                <a14:useLocalDpi xmlns:a14="http://schemas.microsoft.com/office/drawing/2010/main" val="0"/>
              </a:ext>
            </a:extLst>
          </a:blip>
          <a:srcRect l="9998" t="13166" r="13548" b="10818"/>
          <a:stretch/>
        </p:blipFill>
        <p:spPr>
          <a:xfrm>
            <a:off x="79943" y="91888"/>
            <a:ext cx="1994799" cy="1951323"/>
          </a:xfrm>
          <a:prstGeom prst="rect">
            <a:avLst/>
          </a:prstGeom>
        </p:spPr>
      </p:pic>
      <p:pic>
        <p:nvPicPr>
          <p:cNvPr id="11" name="Picture 3" descr="Text&#10;&#10;Description automatically generated">
            <a:extLst>
              <a:ext uri="{FF2B5EF4-FFF2-40B4-BE49-F238E27FC236}">
                <a16:creationId xmlns:a16="http://schemas.microsoft.com/office/drawing/2014/main" id="{D7C19885-56E7-8E63-B924-C09D12EE0798}"/>
              </a:ext>
            </a:extLst>
          </p:cNvPr>
          <p:cNvPicPr>
            <a:picLocks noChangeAspect="1"/>
          </p:cNvPicPr>
          <p:nvPr/>
        </p:nvPicPr>
        <p:blipFill rotWithShape="1">
          <a:blip r:embed="rId7"/>
          <a:srcRect l="27593" t="33880" r="33642" b="33880"/>
          <a:stretch/>
        </p:blipFill>
        <p:spPr>
          <a:xfrm>
            <a:off x="1221273" y="1037415"/>
            <a:ext cx="2348293" cy="1097884"/>
          </a:xfrm>
          <a:prstGeom prst="rect">
            <a:avLst/>
          </a:prstGeom>
        </p:spPr>
      </p:pic>
      <p:sp>
        <p:nvSpPr>
          <p:cNvPr id="17" name="TextBox 16">
            <a:extLst>
              <a:ext uri="{FF2B5EF4-FFF2-40B4-BE49-F238E27FC236}">
                <a16:creationId xmlns:a16="http://schemas.microsoft.com/office/drawing/2014/main" id="{FF49E423-A419-45FD-FEED-D074560879A3}"/>
              </a:ext>
            </a:extLst>
          </p:cNvPr>
          <p:cNvSpPr txBox="1"/>
          <p:nvPr/>
        </p:nvSpPr>
        <p:spPr>
          <a:xfrm>
            <a:off x="8255777" y="74594"/>
            <a:ext cx="382361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white"/>
                </a:solidFill>
                <a:effectLst/>
                <a:uLnTx/>
                <a:uFillTx/>
                <a:latin typeface="Calibri" panose="020F0502020204030204"/>
                <a:ea typeface="+mn-ea"/>
                <a:cs typeface="+mn-cs"/>
              </a:rPr>
              <a:t>Artists: Pekka Niittyvirta and Timo Aho</a:t>
            </a:r>
            <a:endParaRPr kumimoji="0" lang="en-IE" sz="18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2" name="Picture 1" descr="A qr code on a white background&#10;&#10;Description automatically generated">
            <a:extLst>
              <a:ext uri="{FF2B5EF4-FFF2-40B4-BE49-F238E27FC236}">
                <a16:creationId xmlns:a16="http://schemas.microsoft.com/office/drawing/2014/main" id="{78601841-C950-9B6C-A154-D4EE08EFAA20}"/>
              </a:ext>
            </a:extLst>
          </p:cNvPr>
          <p:cNvPicPr>
            <a:picLocks noChangeAspect="1"/>
          </p:cNvPicPr>
          <p:nvPr/>
        </p:nvPicPr>
        <p:blipFill>
          <a:blip r:embed="rId8"/>
          <a:stretch>
            <a:fillRect/>
          </a:stretch>
        </p:blipFill>
        <p:spPr>
          <a:xfrm>
            <a:off x="11471787" y="6080309"/>
            <a:ext cx="720213" cy="720213"/>
          </a:xfrm>
          <a:prstGeom prst="rect">
            <a:avLst/>
          </a:prstGeom>
        </p:spPr>
      </p:pic>
      <p:pic>
        <p:nvPicPr>
          <p:cNvPr id="8" name="Picture 7" descr="A picture containing water, screenshot, sky, azure&#10;&#10;Description automatically generated">
            <a:extLst>
              <a:ext uri="{FF2B5EF4-FFF2-40B4-BE49-F238E27FC236}">
                <a16:creationId xmlns:a16="http://schemas.microsoft.com/office/drawing/2014/main" id="{3E8D46E6-6F71-6BCC-2DF5-5E961A79AEE2}"/>
              </a:ext>
            </a:extLst>
          </p:cNvPr>
          <p:cNvPicPr>
            <a:picLocks noChangeAspect="1"/>
          </p:cNvPicPr>
          <p:nvPr/>
        </p:nvPicPr>
        <p:blipFill>
          <a:blip r:embed="rId9"/>
          <a:stretch>
            <a:fillRect/>
          </a:stretch>
        </p:blipFill>
        <p:spPr>
          <a:xfrm>
            <a:off x="10182330" y="600017"/>
            <a:ext cx="1884023" cy="2209241"/>
          </a:xfrm>
          <a:prstGeom prst="rect">
            <a:avLst/>
          </a:prstGeom>
        </p:spPr>
      </p:pic>
    </p:spTree>
    <p:extLst>
      <p:ext uri="{BB962C8B-B14F-4D97-AF65-F5344CB8AC3E}">
        <p14:creationId xmlns:p14="http://schemas.microsoft.com/office/powerpoint/2010/main" val="29704022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76E357-9376-8C45-AAA4-6B6A6D69FB22}"/>
              </a:ext>
            </a:extLst>
          </p:cNvPr>
          <p:cNvSpPr>
            <a:spLocks noGrp="1"/>
          </p:cNvSpPr>
          <p:nvPr>
            <p:ph type="title"/>
          </p:nvPr>
        </p:nvSpPr>
        <p:spPr>
          <a:xfrm>
            <a:off x="370389" y="136525"/>
            <a:ext cx="10515600" cy="1325563"/>
          </a:xfrm>
        </p:spPr>
        <p:txBody>
          <a:bodyPr/>
          <a:lstStyle/>
          <a:p>
            <a:r>
              <a:rPr lang="en-US" dirty="0"/>
              <a:t>References</a:t>
            </a:r>
          </a:p>
        </p:txBody>
      </p:sp>
      <p:sp>
        <p:nvSpPr>
          <p:cNvPr id="4" name="Content Placeholder 3">
            <a:extLst>
              <a:ext uri="{FF2B5EF4-FFF2-40B4-BE49-F238E27FC236}">
                <a16:creationId xmlns:a16="http://schemas.microsoft.com/office/drawing/2014/main" id="{77065DFA-58DC-FF4B-84A5-D57306ADAFF6}"/>
              </a:ext>
            </a:extLst>
          </p:cNvPr>
          <p:cNvSpPr>
            <a:spLocks noGrp="1"/>
          </p:cNvSpPr>
          <p:nvPr>
            <p:ph idx="1"/>
          </p:nvPr>
        </p:nvSpPr>
        <p:spPr>
          <a:xfrm>
            <a:off x="370389" y="1040464"/>
            <a:ext cx="11667281" cy="5042753"/>
          </a:xfrm>
        </p:spPr>
        <p:txBody>
          <a:bodyPr>
            <a:noAutofit/>
          </a:bodyPr>
          <a:lstStyle/>
          <a:p>
            <a:pPr marL="0" indent="0">
              <a:lnSpc>
                <a:spcPct val="100000"/>
              </a:lnSpc>
              <a:spcBef>
                <a:spcPts val="0"/>
              </a:spcBef>
              <a:spcAft>
                <a:spcPts val="0"/>
              </a:spcAft>
              <a:buNone/>
            </a:pPr>
            <a:r>
              <a:rPr lang="en-US" sz="1600" dirty="0"/>
              <a:t>[2]</a:t>
            </a:r>
            <a:r>
              <a:rPr lang="en-IE" sz="1600" dirty="0"/>
              <a:t> </a:t>
            </a:r>
            <a:r>
              <a:rPr lang="en-IE" sz="1600" dirty="0" err="1"/>
              <a:t>Shugar</a:t>
            </a:r>
            <a:r>
              <a:rPr lang="en-IE" sz="1600" dirty="0"/>
              <a:t>, D.H., Walker, et al. (2014) </a:t>
            </a:r>
            <a:r>
              <a:rPr lang="en-IE" sz="1600" i="1" dirty="0"/>
              <a:t>“Post-glacial sea-level change along the Pacific coast of North America.” Quaternary Science Reviews, </a:t>
            </a:r>
            <a:r>
              <a:rPr lang="en-IE" sz="1600" dirty="0"/>
              <a:t>97,170-192</a:t>
            </a:r>
          </a:p>
          <a:p>
            <a:pPr marL="0" indent="0">
              <a:lnSpc>
                <a:spcPct val="100000"/>
              </a:lnSpc>
              <a:spcBef>
                <a:spcPts val="0"/>
              </a:spcBef>
              <a:buNone/>
            </a:pPr>
            <a:r>
              <a:rPr lang="en-IE" sz="1600" dirty="0"/>
              <a:t>[3] Data: Kemp et al. (2018), Kemp et al. (2013), Cahill et al. (2016), Kemp et al. (2014), Kemp et al. (2017), Khan et al (2015), Khan et al(2014), Donnelly et al. (2004b), </a:t>
            </a:r>
            <a:r>
              <a:rPr lang="en-IE" sz="1600" dirty="0" err="1"/>
              <a:t>Nydick</a:t>
            </a:r>
            <a:r>
              <a:rPr lang="en-IE" sz="1600" dirty="0"/>
              <a:t> et al. (1995), van de </a:t>
            </a:r>
            <a:r>
              <a:rPr lang="en-IE" sz="1600" dirty="0" err="1"/>
              <a:t>Plassche</a:t>
            </a:r>
            <a:r>
              <a:rPr lang="en-IE" sz="1600" dirty="0"/>
              <a:t> (1991); Compiled in Englehart and Horton (2012), van de </a:t>
            </a:r>
            <a:r>
              <a:rPr lang="en-IE" sz="1600" dirty="0" err="1"/>
              <a:t>Plassche</a:t>
            </a:r>
            <a:r>
              <a:rPr lang="en-IE" sz="1600" dirty="0"/>
              <a:t> et al. (1998); Compiled in Englehart and Horton (2012), Donnelly (2006), Kemp et al. (2011), Barnett et al. (2017), Gerlach et al. (2017), Barnett et al. (2019), </a:t>
            </a:r>
            <a:r>
              <a:rPr lang="en-IE" sz="1600" dirty="0" err="1"/>
              <a:t>Gehrels</a:t>
            </a:r>
            <a:r>
              <a:rPr lang="en-IE" sz="1600" dirty="0"/>
              <a:t> et al (2020), Walker et al (2021), Kemp et al. (2015) and Stearns et al (2017)</a:t>
            </a:r>
          </a:p>
          <a:p>
            <a:pPr marL="0" indent="0">
              <a:lnSpc>
                <a:spcPct val="100000"/>
              </a:lnSpc>
              <a:spcBef>
                <a:spcPts val="0"/>
              </a:spcBef>
              <a:spcAft>
                <a:spcPts val="0"/>
              </a:spcAft>
              <a:buNone/>
            </a:pPr>
            <a:r>
              <a:rPr lang="en-IE" sz="1600" dirty="0"/>
              <a:t>[4] Wood, Simon (2017), “Generalized Additive Models, An Introduction with R”, CRC Press, 4-7,</a:t>
            </a:r>
          </a:p>
          <a:p>
            <a:pPr marL="0" indent="0">
              <a:lnSpc>
                <a:spcPct val="100000"/>
              </a:lnSpc>
              <a:spcBef>
                <a:spcPts val="0"/>
              </a:spcBef>
              <a:spcAft>
                <a:spcPts val="0"/>
              </a:spcAft>
              <a:buNone/>
            </a:pPr>
            <a:r>
              <a:rPr lang="en-IE" sz="1600" dirty="0"/>
              <a:t>[5] McHutchon, A., Rasmussen, C. E. (2011) “Gaussian Process Training with Input Noise”, ﻿Advances in Neural Information Processing Systems</a:t>
            </a:r>
          </a:p>
          <a:p>
            <a:pPr marL="0" indent="0">
              <a:lnSpc>
                <a:spcPct val="100000"/>
              </a:lnSpc>
              <a:spcBef>
                <a:spcPts val="0"/>
              </a:spcBef>
              <a:buNone/>
            </a:pPr>
            <a:r>
              <a:rPr lang="en-IE" sz="1600" dirty="0"/>
              <a:t>[6] Kopp, R. E., Kemp, A. C., Bittermann, K., Horton, B. P., Donnelly, J. P., Gehrels, W. R., Hay, C. C., Mitrovica, J. X., Morrow, E. D, Rahmstorf, S. (2016) “Temperature-driven global sea-level variability in the Common Era”, PNAS, vol. 113, no. 38 </a:t>
            </a:r>
          </a:p>
          <a:p>
            <a:pPr marL="0" indent="0">
              <a:lnSpc>
                <a:spcPct val="100000"/>
              </a:lnSpc>
              <a:spcBef>
                <a:spcPts val="0"/>
              </a:spcBef>
              <a:buNone/>
            </a:pPr>
            <a:r>
              <a:rPr lang="en-IE" sz="1600" i="1" dirty="0"/>
              <a:t>[7] </a:t>
            </a:r>
            <a:r>
              <a:rPr lang="en-IE" sz="1600" b="1" i="1" dirty="0"/>
              <a:t>Upton, M., </a:t>
            </a:r>
            <a:r>
              <a:rPr lang="en-IE" sz="1600" i="1" dirty="0"/>
              <a:t>Parnell, A.C., Kemp, A., Ashe, E., McCarthy, G. and Cahill, N. (2023) “A noisy input generalised additive model for relative sea level change along the Atlantic coast of North America”, </a:t>
            </a:r>
            <a:r>
              <a:rPr lang="en-IE" sz="1600" i="1" dirty="0" err="1"/>
              <a:t>Arxiv</a:t>
            </a:r>
            <a:r>
              <a:rPr lang="en-IE" sz="1600" i="1" dirty="0"/>
              <a:t>.</a:t>
            </a:r>
          </a:p>
          <a:p>
            <a:pPr marL="0" indent="0">
              <a:lnSpc>
                <a:spcPct val="100000"/>
              </a:lnSpc>
              <a:spcBef>
                <a:spcPts val="0"/>
              </a:spcBef>
              <a:buNone/>
            </a:pPr>
            <a:r>
              <a:rPr lang="en-IE" sz="1600" i="1" dirty="0"/>
              <a:t>[8] </a:t>
            </a:r>
            <a:r>
              <a:rPr lang="en-IE" sz="1600" b="1" i="1" dirty="0"/>
              <a:t>Upton, M., </a:t>
            </a:r>
            <a:r>
              <a:rPr lang="en-IE" sz="1600" i="1" dirty="0"/>
              <a:t>Parnell, A.C. and Cahill, N. (2023) “reslr: An R package for relative sea level modelling”, </a:t>
            </a:r>
            <a:r>
              <a:rPr lang="en-IE" sz="1600" i="1" dirty="0" err="1"/>
              <a:t>Arxiv</a:t>
            </a:r>
            <a:endParaRPr lang="en-IE" sz="1600" i="1" dirty="0"/>
          </a:p>
          <a:p>
            <a:pPr marL="0" indent="0">
              <a:lnSpc>
                <a:spcPct val="100000"/>
              </a:lnSpc>
              <a:spcBef>
                <a:spcPts val="0"/>
              </a:spcBef>
              <a:buNone/>
            </a:pPr>
            <a:r>
              <a:rPr lang="en-IE" sz="1600" dirty="0"/>
              <a:t>[9] Cahill, N., </a:t>
            </a:r>
            <a:r>
              <a:rPr lang="en-IE" sz="1600" dirty="0" err="1"/>
              <a:t>Rahmsoft</a:t>
            </a:r>
            <a:r>
              <a:rPr lang="en-IE" sz="1600" dirty="0"/>
              <a:t>, S. and Parnell A.C. (2015) “Change points of global temperature”. Environmental Research Letters</a:t>
            </a:r>
          </a:p>
          <a:p>
            <a:pPr marL="0" indent="0">
              <a:lnSpc>
                <a:spcPct val="100000"/>
              </a:lnSpc>
              <a:spcBef>
                <a:spcPts val="0"/>
              </a:spcBef>
              <a:buNone/>
            </a:pPr>
            <a:r>
              <a:rPr lang="en-IE" sz="1600" dirty="0"/>
              <a:t>[10] Cahill, N., Kemp, A. C., Horton, B.P. and Parnell, A.C. (2015) “</a:t>
            </a:r>
            <a:r>
              <a:rPr lang="en-IE" sz="1600" dirty="0" err="1"/>
              <a:t>Modeling</a:t>
            </a:r>
            <a:r>
              <a:rPr lang="en-IE" sz="1600" dirty="0"/>
              <a:t> sea-level change using errors-in-variables integrated Gaussian processes”. Ann. Appl. Stat. 9 (2) 547 - 571</a:t>
            </a:r>
          </a:p>
          <a:p>
            <a:pPr marL="0" indent="0">
              <a:lnSpc>
                <a:spcPct val="100000"/>
              </a:lnSpc>
              <a:spcBef>
                <a:spcPts val="0"/>
              </a:spcBef>
              <a:buNone/>
            </a:pPr>
            <a:r>
              <a:rPr lang="en-IE" sz="1600" dirty="0"/>
              <a:t>[11] Kirby, J. R, Garnett, E. and Gehrels, W.R. (2023) “Holocene relative sea-level changes in northwest Ireland: An empirical test for glacial isostatic adjustment models”. The Holocene</a:t>
            </a:r>
          </a:p>
          <a:p>
            <a:pPr marL="0" indent="0">
              <a:lnSpc>
                <a:spcPct val="100000"/>
              </a:lnSpc>
              <a:spcBef>
                <a:spcPts val="0"/>
              </a:spcBef>
              <a:buNone/>
            </a:pPr>
            <a:endParaRPr lang="en-IE" sz="1600" dirty="0"/>
          </a:p>
          <a:p>
            <a:pPr marL="0" indent="0">
              <a:lnSpc>
                <a:spcPct val="100000"/>
              </a:lnSpc>
              <a:spcBef>
                <a:spcPts val="0"/>
              </a:spcBef>
              <a:buNone/>
            </a:pPr>
            <a:endParaRPr lang="en-IE" sz="1600" dirty="0"/>
          </a:p>
          <a:p>
            <a:pPr marL="0" indent="0">
              <a:lnSpc>
                <a:spcPct val="100000"/>
              </a:lnSpc>
              <a:spcBef>
                <a:spcPts val="0"/>
              </a:spcBef>
              <a:buNone/>
            </a:pPr>
            <a:endParaRPr lang="en-IE" sz="1600" dirty="0"/>
          </a:p>
          <a:p>
            <a:pPr marL="0" indent="0">
              <a:lnSpc>
                <a:spcPct val="100000"/>
              </a:lnSpc>
              <a:spcBef>
                <a:spcPts val="0"/>
              </a:spcBef>
              <a:spcAft>
                <a:spcPts val="0"/>
              </a:spcAft>
              <a:buNone/>
            </a:pPr>
            <a:endParaRPr lang="en-IE" sz="1600" dirty="0"/>
          </a:p>
        </p:txBody>
      </p:sp>
      <p:sp>
        <p:nvSpPr>
          <p:cNvPr id="2" name="Slide Number Placeholder 1">
            <a:extLst>
              <a:ext uri="{FF2B5EF4-FFF2-40B4-BE49-F238E27FC236}">
                <a16:creationId xmlns:a16="http://schemas.microsoft.com/office/drawing/2014/main" id="{113D6BFD-9A71-204E-AEBC-7234C186D410}"/>
              </a:ext>
            </a:extLst>
          </p:cNvPr>
          <p:cNvSpPr>
            <a:spLocks noGrp="1"/>
          </p:cNvSpPr>
          <p:nvPr>
            <p:ph type="sldNum" sz="quarter" idx="12"/>
          </p:nvPr>
        </p:nvSpPr>
        <p:spPr/>
        <p:txBody>
          <a:bodyPr/>
          <a:lstStyle/>
          <a:p>
            <a:fld id="{3A98EE3D-8CD1-4C3F-BD1C-C98C9596463C}" type="slidenum">
              <a:rPr lang="en-US" smtClean="0"/>
              <a:t>43</a:t>
            </a:fld>
            <a:endParaRPr lang="en-US" dirty="0"/>
          </a:p>
        </p:txBody>
      </p:sp>
    </p:spTree>
    <p:extLst>
      <p:ext uri="{BB962C8B-B14F-4D97-AF65-F5344CB8AC3E}">
        <p14:creationId xmlns:p14="http://schemas.microsoft.com/office/powerpoint/2010/main" val="751334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3E62CDF-ADAF-4142-97AD-0B9F0201360E}"/>
              </a:ext>
            </a:extLst>
          </p:cNvPr>
          <p:cNvSpPr/>
          <p:nvPr/>
        </p:nvSpPr>
        <p:spPr>
          <a:xfrm>
            <a:off x="6096000" y="501649"/>
            <a:ext cx="3201880" cy="2856327"/>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D6FB6DD6-449E-F840-8A0E-CC7E9B683024}"/>
              </a:ext>
            </a:extLst>
          </p:cNvPr>
          <p:cNvSpPr>
            <a:spLocks noGrp="1"/>
          </p:cNvSpPr>
          <p:nvPr>
            <p:ph type="sldNum" sz="quarter" idx="12"/>
          </p:nvPr>
        </p:nvSpPr>
        <p:spPr/>
        <p:txBody>
          <a:bodyPr/>
          <a:lstStyle/>
          <a:p>
            <a:fld id="{E93A800F-86CF-FE48-A666-A6A2FBCDF2C4}" type="slidenum">
              <a:rPr lang="en-US" smtClean="0"/>
              <a:t>5</a:t>
            </a:fld>
            <a:endParaRPr lang="en-US"/>
          </a:p>
        </p:txBody>
      </p:sp>
      <p:graphicFrame>
        <p:nvGraphicFramePr>
          <p:cNvPr id="5" name="Diagram 4">
            <a:extLst>
              <a:ext uri="{FF2B5EF4-FFF2-40B4-BE49-F238E27FC236}">
                <a16:creationId xmlns:a16="http://schemas.microsoft.com/office/drawing/2014/main" id="{9898614E-3D74-2849-A78B-6F965309DCBE}"/>
              </a:ext>
            </a:extLst>
          </p:cNvPr>
          <p:cNvGraphicFramePr/>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ectangle 5">
            <a:extLst>
              <a:ext uri="{FF2B5EF4-FFF2-40B4-BE49-F238E27FC236}">
                <a16:creationId xmlns:a16="http://schemas.microsoft.com/office/drawing/2014/main" id="{72BB663D-B331-5F4F-B078-41545F1D7B77}"/>
              </a:ext>
            </a:extLst>
          </p:cNvPr>
          <p:cNvSpPr/>
          <p:nvPr/>
        </p:nvSpPr>
        <p:spPr>
          <a:xfrm>
            <a:off x="4225773" y="3357976"/>
            <a:ext cx="3728622" cy="3060577"/>
          </a:xfrm>
          <a:prstGeom prst="rect">
            <a:avLst/>
          </a:prstGeom>
          <a:noFill/>
          <a:ln w="762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731759A-FCDE-6744-825A-7DBC65B148F3}"/>
              </a:ext>
            </a:extLst>
          </p:cNvPr>
          <p:cNvSpPr/>
          <p:nvPr/>
        </p:nvSpPr>
        <p:spPr>
          <a:xfrm>
            <a:off x="124287" y="1012054"/>
            <a:ext cx="2769833" cy="2006354"/>
          </a:xfrm>
          <a:prstGeom prst="rect">
            <a:avLst/>
          </a:prstGeom>
          <a:solidFill>
            <a:schemeClr val="accent1">
              <a:alpha val="691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Ø"/>
            </a:pPr>
            <a:r>
              <a:rPr lang="en-US" dirty="0">
                <a:solidFill>
                  <a:schemeClr val="tx1"/>
                </a:solidFill>
              </a:rPr>
              <a:t>Jason satellite uses radar to measure height of ocean surface </a:t>
            </a:r>
          </a:p>
          <a:p>
            <a:pPr>
              <a:buFont typeface="Wingdings" pitchFamily="2" charset="2"/>
              <a:buChar char="Ø"/>
            </a:pPr>
            <a:r>
              <a:rPr lang="en-US" dirty="0">
                <a:solidFill>
                  <a:schemeClr val="tx1"/>
                </a:solidFill>
              </a:rPr>
              <a:t>Short term ( ~ 25 years)</a:t>
            </a:r>
          </a:p>
        </p:txBody>
      </p:sp>
      <p:sp>
        <p:nvSpPr>
          <p:cNvPr id="9" name="Rectangle 8">
            <a:extLst>
              <a:ext uri="{FF2B5EF4-FFF2-40B4-BE49-F238E27FC236}">
                <a16:creationId xmlns:a16="http://schemas.microsoft.com/office/drawing/2014/main" id="{B4855FA2-0347-4E49-B456-6BA00D2DC61D}"/>
              </a:ext>
            </a:extLst>
          </p:cNvPr>
          <p:cNvSpPr/>
          <p:nvPr/>
        </p:nvSpPr>
        <p:spPr>
          <a:xfrm>
            <a:off x="9400032" y="1093433"/>
            <a:ext cx="2667681" cy="2006354"/>
          </a:xfrm>
          <a:prstGeom prst="rect">
            <a:avLst/>
          </a:prstGeom>
          <a:solidFill>
            <a:schemeClr val="accent6">
              <a:alpha val="691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Ø"/>
            </a:pPr>
            <a:r>
              <a:rPr lang="en-US" dirty="0">
                <a:solidFill>
                  <a:schemeClr val="tx1"/>
                </a:solidFill>
              </a:rPr>
              <a:t>Global Sea Level Observing System monitors tides in ~80 nations</a:t>
            </a:r>
          </a:p>
          <a:p>
            <a:pPr>
              <a:buFont typeface="Wingdings" pitchFamily="2" charset="2"/>
              <a:buChar char="Ø"/>
            </a:pPr>
            <a:r>
              <a:rPr lang="en-US" dirty="0">
                <a:solidFill>
                  <a:schemeClr val="tx1"/>
                </a:solidFill>
              </a:rPr>
              <a:t>Medium term (~150 years)</a:t>
            </a:r>
          </a:p>
        </p:txBody>
      </p:sp>
      <p:sp>
        <p:nvSpPr>
          <p:cNvPr id="11" name="Rectangle 10">
            <a:extLst>
              <a:ext uri="{FF2B5EF4-FFF2-40B4-BE49-F238E27FC236}">
                <a16:creationId xmlns:a16="http://schemas.microsoft.com/office/drawing/2014/main" id="{486272EE-A91D-F747-B983-1CF3F4F9AB20}"/>
              </a:ext>
            </a:extLst>
          </p:cNvPr>
          <p:cNvSpPr/>
          <p:nvPr/>
        </p:nvSpPr>
        <p:spPr>
          <a:xfrm>
            <a:off x="8344023" y="3885087"/>
            <a:ext cx="2769833" cy="2006354"/>
          </a:xfrm>
          <a:prstGeom prst="rect">
            <a:avLst/>
          </a:prstGeom>
          <a:solidFill>
            <a:schemeClr val="accent6">
              <a:alpha val="6916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 typeface="Wingdings" pitchFamily="2" charset="2"/>
              <a:buChar char="Ø"/>
            </a:pPr>
            <a:r>
              <a:rPr lang="en-US" dirty="0">
                <a:solidFill>
                  <a:schemeClr val="tx1"/>
                </a:solidFill>
              </a:rPr>
              <a:t>Proxy records arise from salt marshes cores &amp; </a:t>
            </a:r>
            <a:r>
              <a:rPr lang="en-IE" dirty="0">
                <a:solidFill>
                  <a:schemeClr val="tx1"/>
                </a:solidFill>
              </a:rPr>
              <a:t>sediments or fossil organisms as</a:t>
            </a:r>
            <a:r>
              <a:rPr lang="en-US" dirty="0">
                <a:solidFill>
                  <a:schemeClr val="tx1"/>
                </a:solidFill>
              </a:rPr>
              <a:t> indicators for RSL </a:t>
            </a:r>
          </a:p>
          <a:p>
            <a:pPr>
              <a:buFont typeface="Wingdings" pitchFamily="2" charset="2"/>
              <a:buChar char="Ø"/>
            </a:pPr>
            <a:r>
              <a:rPr lang="en-US" dirty="0">
                <a:solidFill>
                  <a:schemeClr val="tx1"/>
                </a:solidFill>
              </a:rPr>
              <a:t>Long term (~ 500 years)</a:t>
            </a:r>
          </a:p>
        </p:txBody>
      </p:sp>
    </p:spTree>
    <p:extLst>
      <p:ext uri="{BB962C8B-B14F-4D97-AF65-F5344CB8AC3E}">
        <p14:creationId xmlns:p14="http://schemas.microsoft.com/office/powerpoint/2010/main" val="2152821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a:extLst>
              <a:ext uri="{FF2B5EF4-FFF2-40B4-BE49-F238E27FC236}">
                <a16:creationId xmlns:a16="http://schemas.microsoft.com/office/drawing/2014/main" id="{261B885F-C821-5D47-B07E-1155DEE4B7D7}"/>
              </a:ext>
            </a:extLst>
          </p:cNvPr>
          <p:cNvSpPr>
            <a:spLocks noGrp="1"/>
          </p:cNvSpPr>
          <p:nvPr>
            <p:ph type="title"/>
          </p:nvPr>
        </p:nvSpPr>
        <p:spPr>
          <a:xfrm>
            <a:off x="280736" y="607748"/>
            <a:ext cx="5815264" cy="5571900"/>
          </a:xfrm>
        </p:spPr>
        <p:txBody>
          <a:bodyPr vert="horz" lIns="91440" tIns="45720" rIns="91440" bIns="45720" rtlCol="0" anchor="ctr">
            <a:normAutofit/>
          </a:bodyPr>
          <a:lstStyle/>
          <a:p>
            <a:r>
              <a:rPr lang="en-US" sz="6600" b="1" kern="1200" dirty="0">
                <a:solidFill>
                  <a:schemeClr val="tx1"/>
                </a:solidFill>
                <a:latin typeface="+mj-lt"/>
                <a:ea typeface="+mj-ea"/>
                <a:cs typeface="+mj-cs"/>
              </a:rPr>
              <a:t>The reslr package: An R package for modelling RSL changes </a:t>
            </a:r>
            <a:endParaRPr lang="en-US" sz="6600" b="1" i="1" kern="1200" dirty="0">
              <a:solidFill>
                <a:schemeClr val="tx1"/>
              </a:solidFill>
              <a:latin typeface="+mj-lt"/>
              <a:ea typeface="+mj-ea"/>
              <a:cs typeface="+mj-cs"/>
            </a:endParaRPr>
          </a:p>
        </p:txBody>
      </p:sp>
      <p:sp>
        <p:nvSpPr>
          <p:cNvPr id="2" name="Slide Number Placeholder 1">
            <a:extLst>
              <a:ext uri="{FF2B5EF4-FFF2-40B4-BE49-F238E27FC236}">
                <a16:creationId xmlns:a16="http://schemas.microsoft.com/office/drawing/2014/main" id="{E4005E9A-B674-F046-89EB-E3AD1C5CF96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E93A800F-86CF-FE48-A666-A6A2FBCDF2C4}" type="slidenum">
              <a:rPr lang="en-US"/>
              <a:pPr>
                <a:spcAft>
                  <a:spcPts val="600"/>
                </a:spcAft>
                <a:defRPr/>
              </a:pPr>
              <a:t>6</a:t>
            </a:fld>
            <a:endParaRPr lang="en-US"/>
          </a:p>
        </p:txBody>
      </p:sp>
      <p:pic>
        <p:nvPicPr>
          <p:cNvPr id="4" name="Picture 3" descr="A picture containing water, screenshot, sky, azure&#10;&#10;Description automatically generated">
            <a:extLst>
              <a:ext uri="{FF2B5EF4-FFF2-40B4-BE49-F238E27FC236}">
                <a16:creationId xmlns:a16="http://schemas.microsoft.com/office/drawing/2014/main" id="{D9AAF71E-3F2F-573A-DEB9-A37554ECF4B6}"/>
              </a:ext>
            </a:extLst>
          </p:cNvPr>
          <p:cNvPicPr>
            <a:picLocks noChangeAspect="1"/>
          </p:cNvPicPr>
          <p:nvPr/>
        </p:nvPicPr>
        <p:blipFill>
          <a:blip r:embed="rId2"/>
          <a:stretch>
            <a:fillRect/>
          </a:stretch>
        </p:blipFill>
        <p:spPr>
          <a:xfrm>
            <a:off x="6376737" y="136525"/>
            <a:ext cx="5153526" cy="6043123"/>
          </a:xfrm>
          <a:prstGeom prst="rect">
            <a:avLst/>
          </a:prstGeom>
        </p:spPr>
      </p:pic>
    </p:spTree>
    <p:extLst>
      <p:ext uri="{BB962C8B-B14F-4D97-AF65-F5344CB8AC3E}">
        <p14:creationId xmlns:p14="http://schemas.microsoft.com/office/powerpoint/2010/main" val="2477397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403523-E473-A317-8480-5E3EA7D7CFBE}"/>
              </a:ext>
            </a:extLst>
          </p:cNvPr>
          <p:cNvSpPr>
            <a:spLocks noGrp="1"/>
          </p:cNvSpPr>
          <p:nvPr>
            <p:ph type="title"/>
          </p:nvPr>
        </p:nvSpPr>
        <p:spPr/>
        <p:txBody>
          <a:bodyPr/>
          <a:lstStyle/>
          <a:p>
            <a:r>
              <a:rPr lang="en-US" b="1" dirty="0"/>
              <a:t>The reslr package[8]</a:t>
            </a:r>
          </a:p>
        </p:txBody>
      </p:sp>
      <p:sp>
        <p:nvSpPr>
          <p:cNvPr id="5" name="Content Placeholder 4">
            <a:extLst>
              <a:ext uri="{FF2B5EF4-FFF2-40B4-BE49-F238E27FC236}">
                <a16:creationId xmlns:a16="http://schemas.microsoft.com/office/drawing/2014/main" id="{3B5EA1BA-F09C-66FB-6A15-EFC6FAF9833E}"/>
              </a:ext>
            </a:extLst>
          </p:cNvPr>
          <p:cNvSpPr>
            <a:spLocks noGrp="1"/>
          </p:cNvSpPr>
          <p:nvPr>
            <p:ph idx="1"/>
          </p:nvPr>
        </p:nvSpPr>
        <p:spPr>
          <a:xfrm>
            <a:off x="838199" y="1690688"/>
            <a:ext cx="10515600" cy="4351338"/>
          </a:xfrm>
        </p:spPr>
        <p:txBody>
          <a:bodyPr>
            <a:normAutofit fontScale="92500" lnSpcReduction="10000"/>
          </a:bodyPr>
          <a:lstStyle/>
          <a:p>
            <a:pPr marL="0" indent="0">
              <a:buNone/>
            </a:pPr>
            <a:endParaRPr lang="en-IE" dirty="0">
              <a:effectLst/>
              <a:latin typeface="Helvetica" pitchFamily="2" charset="0"/>
            </a:endParaRPr>
          </a:p>
          <a:p>
            <a:r>
              <a:rPr lang="en-IE" dirty="0">
                <a:latin typeface="Helvetica" pitchFamily="2" charset="0"/>
              </a:rPr>
              <a:t>An R package for RSL modelling</a:t>
            </a:r>
          </a:p>
          <a:p>
            <a:r>
              <a:rPr lang="en-IE" dirty="0">
                <a:latin typeface="Helvetica" pitchFamily="2" charset="0"/>
              </a:rPr>
              <a:t>Examines proxy records and tide-gauge data</a:t>
            </a:r>
          </a:p>
          <a:p>
            <a:r>
              <a:rPr lang="en-IE" dirty="0">
                <a:latin typeface="Helvetica" pitchFamily="2" charset="0"/>
              </a:rPr>
              <a:t>P</a:t>
            </a:r>
            <a:r>
              <a:rPr lang="en-IE" dirty="0">
                <a:effectLst/>
                <a:latin typeface="Helvetica" pitchFamily="2" charset="0"/>
              </a:rPr>
              <a:t>erforms Bayesian modelling of RSL data</a:t>
            </a:r>
          </a:p>
          <a:p>
            <a:r>
              <a:rPr lang="en-IE" dirty="0">
                <a:latin typeface="Helvetica" pitchFamily="2" charset="0"/>
              </a:rPr>
              <a:t>I</a:t>
            </a:r>
            <a:r>
              <a:rPr lang="en-IE" dirty="0">
                <a:effectLst/>
                <a:latin typeface="Helvetica" pitchFamily="2" charset="0"/>
              </a:rPr>
              <a:t>ncludes a variety of different statistical models</a:t>
            </a:r>
          </a:p>
          <a:p>
            <a:r>
              <a:rPr lang="en-IE" dirty="0">
                <a:effectLst/>
                <a:latin typeface="Helvetica" pitchFamily="2" charset="0"/>
              </a:rPr>
              <a:t>Framework for loading data, fitting models, plotting and summarising the results.</a:t>
            </a:r>
          </a:p>
          <a:p>
            <a:r>
              <a:rPr lang="en-IE" dirty="0">
                <a:latin typeface="Helvetica" pitchFamily="2" charset="0"/>
              </a:rPr>
              <a:t>Open source. Available on CRAN (Comprehensive R Archive Network)</a:t>
            </a:r>
          </a:p>
          <a:p>
            <a:r>
              <a:rPr lang="en-IE" dirty="0">
                <a:effectLst/>
                <a:latin typeface="Helvetica" pitchFamily="2" charset="0"/>
              </a:rPr>
              <a:t>More info: </a:t>
            </a:r>
            <a:r>
              <a:rPr lang="en-IE" dirty="0">
                <a:effectLst/>
                <a:latin typeface="Helvetica" pitchFamily="2" charset="0"/>
                <a:hlinkClick r:id="rId2"/>
              </a:rPr>
              <a:t>https://maeveupton.github.io/reslr/</a:t>
            </a:r>
            <a:endParaRPr lang="en-IE" dirty="0">
              <a:effectLst/>
              <a:latin typeface="Helvetica" pitchFamily="2" charset="0"/>
            </a:endParaRPr>
          </a:p>
          <a:p>
            <a:endParaRPr lang="en-IE" dirty="0">
              <a:effectLst/>
              <a:latin typeface="Helvetica" pitchFamily="2" charset="0"/>
            </a:endParaRPr>
          </a:p>
          <a:p>
            <a:endParaRPr lang="en-US" dirty="0"/>
          </a:p>
        </p:txBody>
      </p:sp>
      <p:sp>
        <p:nvSpPr>
          <p:cNvPr id="3" name="Slide Number Placeholder 2">
            <a:extLst>
              <a:ext uri="{FF2B5EF4-FFF2-40B4-BE49-F238E27FC236}">
                <a16:creationId xmlns:a16="http://schemas.microsoft.com/office/drawing/2014/main" id="{26BEA2BC-AB6D-A921-7BEA-5F28B6C3F898}"/>
              </a:ext>
            </a:extLst>
          </p:cNvPr>
          <p:cNvSpPr>
            <a:spLocks noGrp="1"/>
          </p:cNvSpPr>
          <p:nvPr>
            <p:ph type="sldNum" sz="quarter" idx="12"/>
          </p:nvPr>
        </p:nvSpPr>
        <p:spPr/>
        <p:txBody>
          <a:bodyPr/>
          <a:lstStyle/>
          <a:p>
            <a:fld id="{E93A800F-86CF-FE48-A666-A6A2FBCDF2C4}" type="slidenum">
              <a:rPr lang="en-US" smtClean="0"/>
              <a:t>7</a:t>
            </a:fld>
            <a:endParaRPr lang="en-US"/>
          </a:p>
        </p:txBody>
      </p:sp>
      <p:pic>
        <p:nvPicPr>
          <p:cNvPr id="7" name="Picture 6" descr="A picture containing water, screenshot, sky, azure&#10;&#10;Description automatically generated">
            <a:extLst>
              <a:ext uri="{FF2B5EF4-FFF2-40B4-BE49-F238E27FC236}">
                <a16:creationId xmlns:a16="http://schemas.microsoft.com/office/drawing/2014/main" id="{A47C6745-589C-23DD-2014-8BC0BD40243F}"/>
              </a:ext>
            </a:extLst>
          </p:cNvPr>
          <p:cNvPicPr>
            <a:picLocks noChangeAspect="1"/>
          </p:cNvPicPr>
          <p:nvPr/>
        </p:nvPicPr>
        <p:blipFill>
          <a:blip r:embed="rId3"/>
          <a:stretch>
            <a:fillRect/>
          </a:stretch>
        </p:blipFill>
        <p:spPr>
          <a:xfrm>
            <a:off x="9829800" y="119920"/>
            <a:ext cx="2133600" cy="2501900"/>
          </a:xfrm>
          <a:prstGeom prst="rect">
            <a:avLst/>
          </a:prstGeom>
        </p:spPr>
      </p:pic>
      <p:pic>
        <p:nvPicPr>
          <p:cNvPr id="6" name="Picture 5" descr="A blue and grey logo&#10;&#10;Description automatically generated with low confidence">
            <a:extLst>
              <a:ext uri="{FF2B5EF4-FFF2-40B4-BE49-F238E27FC236}">
                <a16:creationId xmlns:a16="http://schemas.microsoft.com/office/drawing/2014/main" id="{7F7BBC6B-3E6B-8637-E184-38293DC5EE49}"/>
              </a:ext>
            </a:extLst>
          </p:cNvPr>
          <p:cNvPicPr>
            <a:picLocks noChangeAspect="1"/>
          </p:cNvPicPr>
          <p:nvPr/>
        </p:nvPicPr>
        <p:blipFill>
          <a:blip r:embed="rId4"/>
          <a:stretch>
            <a:fillRect/>
          </a:stretch>
        </p:blipFill>
        <p:spPr>
          <a:xfrm>
            <a:off x="10643276" y="2729601"/>
            <a:ext cx="1421047" cy="1170274"/>
          </a:xfrm>
          <a:prstGeom prst="rect">
            <a:avLst/>
          </a:prstGeom>
        </p:spPr>
      </p:pic>
    </p:spTree>
    <p:extLst>
      <p:ext uri="{BB962C8B-B14F-4D97-AF65-F5344CB8AC3E}">
        <p14:creationId xmlns:p14="http://schemas.microsoft.com/office/powerpoint/2010/main" val="33772777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CE89C-F503-B4F7-C500-AFB7E201903D}"/>
              </a:ext>
            </a:extLst>
          </p:cNvPr>
          <p:cNvSpPr>
            <a:spLocks noGrp="1"/>
          </p:cNvSpPr>
          <p:nvPr>
            <p:ph type="title"/>
          </p:nvPr>
        </p:nvSpPr>
        <p:spPr/>
        <p:txBody>
          <a:bodyPr/>
          <a:lstStyle/>
          <a:p>
            <a:r>
              <a:rPr lang="en-US" dirty="0"/>
              <a:t>How to run reslr</a:t>
            </a:r>
          </a:p>
        </p:txBody>
      </p:sp>
      <p:sp>
        <p:nvSpPr>
          <p:cNvPr id="3" name="Content Placeholder 2">
            <a:extLst>
              <a:ext uri="{FF2B5EF4-FFF2-40B4-BE49-F238E27FC236}">
                <a16:creationId xmlns:a16="http://schemas.microsoft.com/office/drawing/2014/main" id="{D492CBFF-A64C-1843-82E4-E4211EB4AFB5}"/>
              </a:ext>
            </a:extLst>
          </p:cNvPr>
          <p:cNvSpPr>
            <a:spLocks noGrp="1"/>
          </p:cNvSpPr>
          <p:nvPr>
            <p:ph idx="1"/>
          </p:nvPr>
        </p:nvSpPr>
        <p:spPr/>
        <p:txBody>
          <a:bodyPr/>
          <a:lstStyle/>
          <a:p>
            <a:pPr marL="514350" indent="-514350">
              <a:buAutoNum type="arabicPeriod"/>
            </a:pPr>
            <a:r>
              <a:rPr lang="en-US" dirty="0"/>
              <a:t>Load in data: “</a:t>
            </a:r>
            <a:r>
              <a:rPr lang="en-US" dirty="0" err="1"/>
              <a:t>reslr_load</a:t>
            </a:r>
            <a:r>
              <a:rPr lang="en-US" dirty="0"/>
              <a:t>”</a:t>
            </a:r>
          </a:p>
          <a:p>
            <a:pPr marL="514350" indent="-514350">
              <a:buAutoNum type="arabicPeriod"/>
            </a:pPr>
            <a:r>
              <a:rPr lang="en-US" dirty="0"/>
              <a:t>Plotting raw data: “plot”</a:t>
            </a:r>
          </a:p>
          <a:p>
            <a:pPr marL="514350" indent="-514350">
              <a:buAutoNum type="arabicPeriod"/>
            </a:pPr>
            <a:r>
              <a:rPr lang="en-US" dirty="0"/>
              <a:t>Run statistical model: “</a:t>
            </a:r>
            <a:r>
              <a:rPr lang="en-US" dirty="0" err="1"/>
              <a:t>reslr_mcmc</a:t>
            </a:r>
            <a:r>
              <a:rPr lang="en-US" dirty="0"/>
              <a:t>”</a:t>
            </a:r>
          </a:p>
          <a:p>
            <a:pPr marL="514350" indent="-514350">
              <a:buAutoNum type="arabicPeriod"/>
            </a:pPr>
            <a:r>
              <a:rPr lang="en-US" dirty="0"/>
              <a:t>Check model convergence: “summary”</a:t>
            </a:r>
          </a:p>
          <a:p>
            <a:pPr marL="514350" indent="-514350">
              <a:buAutoNum type="arabicPeriod"/>
            </a:pPr>
            <a:r>
              <a:rPr lang="en-US" dirty="0"/>
              <a:t>Plot results: “plot”</a:t>
            </a:r>
          </a:p>
        </p:txBody>
      </p:sp>
      <p:sp>
        <p:nvSpPr>
          <p:cNvPr id="4" name="Slide Number Placeholder 3">
            <a:extLst>
              <a:ext uri="{FF2B5EF4-FFF2-40B4-BE49-F238E27FC236}">
                <a16:creationId xmlns:a16="http://schemas.microsoft.com/office/drawing/2014/main" id="{16FEB7EE-E00F-0143-0BBE-D3E0FFF8FE8B}"/>
              </a:ext>
            </a:extLst>
          </p:cNvPr>
          <p:cNvSpPr>
            <a:spLocks noGrp="1"/>
          </p:cNvSpPr>
          <p:nvPr>
            <p:ph type="sldNum" sz="quarter" idx="12"/>
          </p:nvPr>
        </p:nvSpPr>
        <p:spPr/>
        <p:txBody>
          <a:bodyPr/>
          <a:lstStyle/>
          <a:p>
            <a:fld id="{E93A800F-86CF-FE48-A666-A6A2FBCDF2C4}" type="slidenum">
              <a:rPr lang="en-US" smtClean="0"/>
              <a:t>8</a:t>
            </a:fld>
            <a:endParaRPr lang="en-US"/>
          </a:p>
        </p:txBody>
      </p:sp>
      <p:pic>
        <p:nvPicPr>
          <p:cNvPr id="5" name="Picture 4" descr="A picture containing water, screenshot, sky, azure&#10;&#10;Description automatically generated">
            <a:extLst>
              <a:ext uri="{FF2B5EF4-FFF2-40B4-BE49-F238E27FC236}">
                <a16:creationId xmlns:a16="http://schemas.microsoft.com/office/drawing/2014/main" id="{5FECB4DC-24B6-0C36-E363-2F80014B7FDF}"/>
              </a:ext>
            </a:extLst>
          </p:cNvPr>
          <p:cNvPicPr>
            <a:picLocks noChangeAspect="1"/>
          </p:cNvPicPr>
          <p:nvPr/>
        </p:nvPicPr>
        <p:blipFill>
          <a:blip r:embed="rId2"/>
          <a:stretch>
            <a:fillRect/>
          </a:stretch>
        </p:blipFill>
        <p:spPr>
          <a:xfrm>
            <a:off x="8915400" y="1129637"/>
            <a:ext cx="2133600" cy="2501900"/>
          </a:xfrm>
          <a:prstGeom prst="rect">
            <a:avLst/>
          </a:prstGeom>
        </p:spPr>
      </p:pic>
    </p:spTree>
    <p:extLst>
      <p:ext uri="{BB962C8B-B14F-4D97-AF65-F5344CB8AC3E}">
        <p14:creationId xmlns:p14="http://schemas.microsoft.com/office/powerpoint/2010/main" val="16452414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FD8744-FEBE-120F-DE8E-D4E5BFED215E}"/>
              </a:ext>
            </a:extLst>
          </p:cNvPr>
          <p:cNvSpPr>
            <a:spLocks noGrp="1"/>
          </p:cNvSpPr>
          <p:nvPr>
            <p:ph type="title"/>
          </p:nvPr>
        </p:nvSpPr>
        <p:spPr>
          <a:xfrm>
            <a:off x="247338" y="38169"/>
            <a:ext cx="10515600" cy="1325563"/>
          </a:xfrm>
        </p:spPr>
        <p:txBody>
          <a:bodyPr/>
          <a:lstStyle/>
          <a:p>
            <a:r>
              <a:rPr lang="en-US" dirty="0"/>
              <a:t>Model options in the reslr package</a:t>
            </a:r>
          </a:p>
        </p:txBody>
      </p:sp>
      <p:sp>
        <p:nvSpPr>
          <p:cNvPr id="2" name="Slide Number Placeholder 1">
            <a:extLst>
              <a:ext uri="{FF2B5EF4-FFF2-40B4-BE49-F238E27FC236}">
                <a16:creationId xmlns:a16="http://schemas.microsoft.com/office/drawing/2014/main" id="{762B68CA-4DFF-3D79-D216-F7EBB83EE0A9}"/>
              </a:ext>
            </a:extLst>
          </p:cNvPr>
          <p:cNvSpPr>
            <a:spLocks noGrp="1"/>
          </p:cNvSpPr>
          <p:nvPr>
            <p:ph type="sldNum" sz="quarter" idx="12"/>
          </p:nvPr>
        </p:nvSpPr>
        <p:spPr/>
        <p:txBody>
          <a:bodyPr/>
          <a:lstStyle/>
          <a:p>
            <a:fld id="{E93A800F-86CF-FE48-A666-A6A2FBCDF2C4}" type="slidenum">
              <a:rPr lang="en-US" smtClean="0"/>
              <a:t>9</a:t>
            </a:fld>
            <a:endParaRPr lang="en-US"/>
          </a:p>
        </p:txBody>
      </p:sp>
      <p:graphicFrame>
        <p:nvGraphicFramePr>
          <p:cNvPr id="3" name="Table 5">
            <a:extLst>
              <a:ext uri="{FF2B5EF4-FFF2-40B4-BE49-F238E27FC236}">
                <a16:creationId xmlns:a16="http://schemas.microsoft.com/office/drawing/2014/main" id="{A761153E-AF4F-F8D7-8AF4-E0C1D5636516}"/>
              </a:ext>
            </a:extLst>
          </p:cNvPr>
          <p:cNvGraphicFramePr>
            <a:graphicFrameLocks noGrp="1"/>
          </p:cNvGraphicFramePr>
          <p:nvPr>
            <p:extLst>
              <p:ext uri="{D42A27DB-BD31-4B8C-83A1-F6EECF244321}">
                <p14:modId xmlns:p14="http://schemas.microsoft.com/office/powerpoint/2010/main" val="3424491327"/>
              </p:ext>
            </p:extLst>
          </p:nvPr>
        </p:nvGraphicFramePr>
        <p:xfrm>
          <a:off x="247338" y="1058194"/>
          <a:ext cx="11697324" cy="4970040"/>
        </p:xfrm>
        <a:graphic>
          <a:graphicData uri="http://schemas.openxmlformats.org/drawingml/2006/table">
            <a:tbl>
              <a:tblPr firstRow="1" bandRow="1">
                <a:tableStyleId>{7DF18680-E054-41AD-8BC1-D1AEF772440D}</a:tableStyleId>
              </a:tblPr>
              <a:tblGrid>
                <a:gridCol w="4805386">
                  <a:extLst>
                    <a:ext uri="{9D8B030D-6E8A-4147-A177-3AD203B41FA5}">
                      <a16:colId xmlns:a16="http://schemas.microsoft.com/office/drawing/2014/main" val="1870198558"/>
                    </a:ext>
                  </a:extLst>
                </a:gridCol>
                <a:gridCol w="6891938">
                  <a:extLst>
                    <a:ext uri="{9D8B030D-6E8A-4147-A177-3AD203B41FA5}">
                      <a16:colId xmlns:a16="http://schemas.microsoft.com/office/drawing/2014/main" val="2533571359"/>
                    </a:ext>
                  </a:extLst>
                </a:gridCol>
              </a:tblGrid>
              <a:tr h="343792">
                <a:tc>
                  <a:txBody>
                    <a:bodyPr/>
                    <a:lstStyle/>
                    <a:p>
                      <a:r>
                        <a:rPr lang="en-US" dirty="0"/>
                        <a:t>Statistical Model</a:t>
                      </a:r>
                    </a:p>
                  </a:txBody>
                  <a:tcPr/>
                </a:tc>
                <a:tc>
                  <a:txBody>
                    <a:bodyPr/>
                    <a:lstStyle/>
                    <a:p>
                      <a:r>
                        <a:rPr lang="en-US" dirty="0"/>
                        <a:t>Model information</a:t>
                      </a:r>
                    </a:p>
                  </a:txBody>
                  <a:tcPr/>
                </a:tc>
                <a:extLst>
                  <a:ext uri="{0D108BD9-81ED-4DB2-BD59-A6C34878D82A}">
                    <a16:rowId xmlns:a16="http://schemas.microsoft.com/office/drawing/2014/main" val="2045343856"/>
                  </a:ext>
                </a:extLst>
              </a:tr>
              <a:tr h="847704">
                <a:tc>
                  <a:txBody>
                    <a:bodyPr/>
                    <a:lstStyle/>
                    <a:p>
                      <a:r>
                        <a:rPr lang="en-US" dirty="0"/>
                        <a:t>Errors in Variables Simple Linear Regression</a:t>
                      </a:r>
                    </a:p>
                  </a:txBody>
                  <a:tcPr/>
                </a:tc>
                <a:tc>
                  <a:txBody>
                    <a:bodyPr/>
                    <a:lstStyle/>
                    <a:p>
                      <a:r>
                        <a:rPr lang="en-US" dirty="0"/>
                        <a:t>A straight line of best fit accounting for bivariate uncertainty using EIV uncertainty method </a:t>
                      </a:r>
                    </a:p>
                  </a:txBody>
                  <a:tcPr/>
                </a:tc>
                <a:extLst>
                  <a:ext uri="{0D108BD9-81ED-4DB2-BD59-A6C34878D82A}">
                    <a16:rowId xmlns:a16="http://schemas.microsoft.com/office/drawing/2014/main" val="1057080546"/>
                  </a:ext>
                </a:extLst>
              </a:tr>
              <a:tr h="847704">
                <a:tc>
                  <a:txBody>
                    <a:bodyPr/>
                    <a:lstStyle/>
                    <a:p>
                      <a:r>
                        <a:rPr lang="en-US" dirty="0"/>
                        <a:t>Errors in Variables Change Point model</a:t>
                      </a:r>
                    </a:p>
                  </a:txBody>
                  <a:tcPr/>
                </a:tc>
                <a:tc>
                  <a:txBody>
                    <a:bodyPr/>
                    <a:lstStyle/>
                    <a:p>
                      <a:r>
                        <a:rPr lang="en-US" dirty="0"/>
                        <a:t>An extension of linear regression modelling process. It uses piece-wise linear sections &amp; estimate where/when trend changes occurs [9]</a:t>
                      </a:r>
                    </a:p>
                  </a:txBody>
                  <a:tcPr/>
                </a:tc>
                <a:extLst>
                  <a:ext uri="{0D108BD9-81ED-4DB2-BD59-A6C34878D82A}">
                    <a16:rowId xmlns:a16="http://schemas.microsoft.com/office/drawing/2014/main" val="827155558"/>
                  </a:ext>
                </a:extLst>
              </a:tr>
              <a:tr h="847704">
                <a:tc>
                  <a:txBody>
                    <a:bodyPr/>
                    <a:lstStyle/>
                    <a:p>
                      <a:r>
                        <a:rPr lang="en-US" dirty="0"/>
                        <a:t>Errors in Variables Integrated Gaussian Process</a:t>
                      </a:r>
                    </a:p>
                  </a:txBody>
                  <a:tcPr/>
                </a:tc>
                <a:tc>
                  <a:txBody>
                    <a:bodyPr/>
                    <a:lstStyle/>
                    <a:p>
                      <a:r>
                        <a:rPr lang="en-US" dirty="0"/>
                        <a:t>A non-linear fit using a Gaussian process prior on the rate of sea-level change that is then integrated [10]</a:t>
                      </a:r>
                    </a:p>
                  </a:txBody>
                  <a:tcPr/>
                </a:tc>
                <a:extLst>
                  <a:ext uri="{0D108BD9-81ED-4DB2-BD59-A6C34878D82A}">
                    <a16:rowId xmlns:a16="http://schemas.microsoft.com/office/drawing/2014/main" val="3727221687"/>
                  </a:ext>
                </a:extLst>
              </a:tr>
              <a:tr h="343792">
                <a:tc>
                  <a:txBody>
                    <a:bodyPr/>
                    <a:lstStyle/>
                    <a:p>
                      <a:r>
                        <a:rPr lang="en-US" dirty="0"/>
                        <a:t>Noisy Input Spline in time</a:t>
                      </a:r>
                    </a:p>
                  </a:txBody>
                  <a:tcPr/>
                </a:tc>
                <a:tc>
                  <a:txBody>
                    <a:bodyPr/>
                    <a:lstStyle/>
                    <a:p>
                      <a:r>
                        <a:rPr lang="en-US" dirty="0"/>
                        <a:t>A non-linear fit using regression temporal splines </a:t>
                      </a:r>
                    </a:p>
                  </a:txBody>
                  <a:tcPr/>
                </a:tc>
                <a:extLst>
                  <a:ext uri="{0D108BD9-81ED-4DB2-BD59-A6C34878D82A}">
                    <a16:rowId xmlns:a16="http://schemas.microsoft.com/office/drawing/2014/main" val="3183989978"/>
                  </a:ext>
                </a:extLst>
              </a:tr>
              <a:tr h="593393">
                <a:tc>
                  <a:txBody>
                    <a:bodyPr/>
                    <a:lstStyle/>
                    <a:p>
                      <a:r>
                        <a:rPr lang="en-US" dirty="0"/>
                        <a:t>Noisy Input Spline in space and time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non-linear fit for a set of sites using regression spatio-temporal splines </a:t>
                      </a:r>
                    </a:p>
                  </a:txBody>
                  <a:tcPr/>
                </a:tc>
                <a:extLst>
                  <a:ext uri="{0D108BD9-81ED-4DB2-BD59-A6C34878D82A}">
                    <a16:rowId xmlns:a16="http://schemas.microsoft.com/office/drawing/2014/main" val="2259586966"/>
                  </a:ext>
                </a:extLst>
              </a:tr>
              <a:tr h="1102015">
                <a:tc>
                  <a:txBody>
                    <a:bodyPr/>
                    <a:lstStyle/>
                    <a:p>
                      <a:r>
                        <a:rPr lang="en-US" dirty="0"/>
                        <a:t>Noisy Input Generalised Additive Model for the decomposition of RSL signal</a:t>
                      </a:r>
                    </a:p>
                  </a:txBody>
                  <a:tcPr/>
                </a:tc>
                <a:tc>
                  <a:txBody>
                    <a:bodyPr/>
                    <a:lstStyle/>
                    <a:p>
                      <a:r>
                        <a:rPr lang="en-US" dirty="0"/>
                        <a:t>A non-linear fit for a set of sites across a region &amp; provides a decomposition of the signal into regional, linear local and non-linear local components [7]</a:t>
                      </a:r>
                    </a:p>
                  </a:txBody>
                  <a:tcPr/>
                </a:tc>
                <a:extLst>
                  <a:ext uri="{0D108BD9-81ED-4DB2-BD59-A6C34878D82A}">
                    <a16:rowId xmlns:a16="http://schemas.microsoft.com/office/drawing/2014/main" val="1915498133"/>
                  </a:ext>
                </a:extLst>
              </a:tr>
            </a:tbl>
          </a:graphicData>
        </a:graphic>
      </p:graphicFrame>
      <p:pic>
        <p:nvPicPr>
          <p:cNvPr id="5" name="Picture 4" descr="A picture containing water, screenshot, sky, azure&#10;&#10;Description automatically generated">
            <a:extLst>
              <a:ext uri="{FF2B5EF4-FFF2-40B4-BE49-F238E27FC236}">
                <a16:creationId xmlns:a16="http://schemas.microsoft.com/office/drawing/2014/main" id="{0E403F8E-B2D9-3D69-4AC1-F2E472E8BC69}"/>
              </a:ext>
            </a:extLst>
          </p:cNvPr>
          <p:cNvPicPr>
            <a:picLocks noChangeAspect="1"/>
          </p:cNvPicPr>
          <p:nvPr/>
        </p:nvPicPr>
        <p:blipFill>
          <a:blip r:embed="rId2"/>
          <a:stretch>
            <a:fillRect/>
          </a:stretch>
        </p:blipFill>
        <p:spPr>
          <a:xfrm>
            <a:off x="11044003" y="2064"/>
            <a:ext cx="900659" cy="1056130"/>
          </a:xfrm>
          <a:prstGeom prst="rect">
            <a:avLst/>
          </a:prstGeom>
        </p:spPr>
      </p:pic>
    </p:spTree>
    <p:extLst>
      <p:ext uri="{BB962C8B-B14F-4D97-AF65-F5344CB8AC3E}">
        <p14:creationId xmlns:p14="http://schemas.microsoft.com/office/powerpoint/2010/main" val="22271007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19434</TotalTime>
  <Words>2996</Words>
  <Application>Microsoft Macintosh PowerPoint</Application>
  <PresentationFormat>Widescreen</PresentationFormat>
  <Paragraphs>324</Paragraphs>
  <Slides>43</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-apple-system</vt:lpstr>
      <vt:lpstr>Arial</vt:lpstr>
      <vt:lpstr>Calibri</vt:lpstr>
      <vt:lpstr>Calibri Light</vt:lpstr>
      <vt:lpstr>Cambria Math</vt:lpstr>
      <vt:lpstr>Courier New</vt:lpstr>
      <vt:lpstr>Helvetica</vt:lpstr>
      <vt:lpstr>Speak Pro</vt:lpstr>
      <vt:lpstr>Wingdings</vt:lpstr>
      <vt:lpstr>Office Theme</vt:lpstr>
      <vt:lpstr>reslr: An R package for relative sea level modelling </vt:lpstr>
      <vt:lpstr>What is Relative Sea Level?</vt:lpstr>
      <vt:lpstr>PowerPoint Presentation</vt:lpstr>
      <vt:lpstr>What data do we use?</vt:lpstr>
      <vt:lpstr>PowerPoint Presentation</vt:lpstr>
      <vt:lpstr>The reslr package: An R package for modelling RSL changes </vt:lpstr>
      <vt:lpstr>The reslr package[8]</vt:lpstr>
      <vt:lpstr>How to run reslr</vt:lpstr>
      <vt:lpstr>Model options in the reslr package</vt:lpstr>
      <vt:lpstr>What model is best in each situation?</vt:lpstr>
      <vt:lpstr>PowerPoint Presentation</vt:lpstr>
      <vt:lpstr>PowerPoint Presentation</vt:lpstr>
      <vt:lpstr>PowerPoint Presentation</vt:lpstr>
      <vt:lpstr>PowerPoint Presentation</vt:lpstr>
      <vt:lpstr>PowerPoint Presentation</vt:lpstr>
      <vt:lpstr>PowerPoint Presentation</vt:lpstr>
      <vt:lpstr>Recap: How to run reslr</vt:lpstr>
      <vt:lpstr>Case Study 1: Single Site Analysis</vt:lpstr>
      <vt:lpstr>Step 1: Load in data </vt:lpstr>
      <vt:lpstr>Step 2: Plot raw data</vt:lpstr>
      <vt:lpstr>Step 3: Run statistical model</vt:lpstr>
      <vt:lpstr>Step 4: Model convergence</vt:lpstr>
      <vt:lpstr>Step 5: Plot model fit results</vt:lpstr>
      <vt:lpstr>Step 5: Plot rate of change results</vt:lpstr>
      <vt:lpstr>Case Study 2: Multi Site Analysis</vt:lpstr>
      <vt:lpstr>Step 1: Load in data </vt:lpstr>
      <vt:lpstr>Step 2: Plot raw data</vt:lpstr>
      <vt:lpstr>Step 3: Run statistical model</vt:lpstr>
      <vt:lpstr>Step 4: Model convergence</vt:lpstr>
      <vt:lpstr>Step 5: Plot model fit results</vt:lpstr>
      <vt:lpstr>Step 5: Plot rate of change results</vt:lpstr>
      <vt:lpstr>Case Study 3: NIGAM Analysis</vt:lpstr>
      <vt:lpstr>Step 1: Load in data </vt:lpstr>
      <vt:lpstr>Step 2: Plot raw data</vt:lpstr>
      <vt:lpstr>PowerPoint Presentation</vt:lpstr>
      <vt:lpstr>PowerPoint Presentation</vt:lpstr>
      <vt:lpstr>Step 3: Run statistical model</vt:lpstr>
      <vt:lpstr>Step 4: Model convergence</vt:lpstr>
      <vt:lpstr>Step 5: Plot model fit results</vt:lpstr>
      <vt:lpstr>Step 5: Plot rate of change results</vt:lpstr>
      <vt:lpstr>Other Software</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Generalised Additive Models</dc:title>
  <dc:creator>MAEVE CARMEL UPTON</dc:creator>
  <cp:lastModifiedBy>Maeve.Upton</cp:lastModifiedBy>
  <cp:revision>232</cp:revision>
  <dcterms:created xsi:type="dcterms:W3CDTF">2021-10-05T06:33:19Z</dcterms:created>
  <dcterms:modified xsi:type="dcterms:W3CDTF">2025-05-15T14:08:34Z</dcterms:modified>
</cp:coreProperties>
</file>